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69" r:id="rId2"/>
    <p:sldId id="264" r:id="rId3"/>
    <p:sldId id="263" r:id="rId4"/>
    <p:sldId id="271" r:id="rId5"/>
    <p:sldId id="270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60" r:id="rId20"/>
    <p:sldId id="285" r:id="rId21"/>
    <p:sldId id="286" r:id="rId22"/>
    <p:sldId id="287" r:id="rId23"/>
    <p:sldId id="292" r:id="rId24"/>
    <p:sldId id="293" r:id="rId25"/>
    <p:sldId id="291" r:id="rId26"/>
  </p:sldIdLst>
  <p:sldSz cx="9144000" cy="5662613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나눔스퀘어" panose="020B0600000101010101" pitchFamily="50" charset="-127"/>
      <p:regular r:id="rId33"/>
    </p:embeddedFont>
    <p:embeddedFont>
      <p:font typeface="나눔스퀘어 ExtraBold" panose="020B0600000101010101" pitchFamily="50" charset="-127"/>
      <p:bold r:id="rId34"/>
    </p:embeddedFont>
    <p:embeddedFont>
      <p:font typeface="나눔스퀘어 Light" panose="020B0600000101010101" pitchFamily="50" charset="-127"/>
      <p:regular r:id="rId35"/>
    </p:embeddedFont>
    <p:embeddedFont>
      <p:font typeface="에스코어 드림 6 Bold" panose="020B0703030302020204" pitchFamily="34" charset="-127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  <a:srgbClr val="FFC000"/>
    <a:srgbClr val="535353"/>
    <a:srgbClr val="A4D3D8"/>
    <a:srgbClr val="72BFC4"/>
    <a:srgbClr val="A2D1D6"/>
    <a:srgbClr val="278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86" autoAdjust="0"/>
    <p:restoredTop sz="94660"/>
  </p:normalViewPr>
  <p:slideViewPr>
    <p:cSldViewPr snapToGrid="0">
      <p:cViewPr varScale="1">
        <p:scale>
          <a:sx n="83" d="100"/>
          <a:sy n="83" d="100"/>
        </p:scale>
        <p:origin x="86" y="158"/>
      </p:cViewPr>
      <p:guideLst>
        <p:guide orient="horz" pos="178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26729"/>
            <a:ext cx="6858000" cy="1971428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974183"/>
            <a:ext cx="6858000" cy="1367154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E951-2326-4313-B393-6FF8CBF33B94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0ACB-F6BF-4735-BA20-F8AC9B138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863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E951-2326-4313-B393-6FF8CBF33B94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0ACB-F6BF-4735-BA20-F8AC9B138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84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1482"/>
            <a:ext cx="1971675" cy="479880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1482"/>
            <a:ext cx="5800725" cy="479880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E951-2326-4313-B393-6FF8CBF33B94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0ACB-F6BF-4735-BA20-F8AC9B138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2319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502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E951-2326-4313-B393-6FF8CBF33B94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0ACB-F6BF-4735-BA20-F8AC9B138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101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11722"/>
            <a:ext cx="7886700" cy="235548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789495"/>
            <a:ext cx="7886700" cy="123869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E951-2326-4313-B393-6FF8CBF33B94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0ACB-F6BF-4735-BA20-F8AC9B138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07409"/>
            <a:ext cx="3886200" cy="35928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07409"/>
            <a:ext cx="3886200" cy="35928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E951-2326-4313-B393-6FF8CBF33B94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0ACB-F6BF-4735-BA20-F8AC9B138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569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1482"/>
            <a:ext cx="7886700" cy="109451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88127"/>
            <a:ext cx="3868340" cy="6803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68427"/>
            <a:ext cx="3868340" cy="30423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88127"/>
            <a:ext cx="3887391" cy="68030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68427"/>
            <a:ext cx="3887391" cy="30423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E951-2326-4313-B393-6FF8CBF33B94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0ACB-F6BF-4735-BA20-F8AC9B138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750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E951-2326-4313-B393-6FF8CBF33B94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0ACB-F6BF-4735-BA20-F8AC9B138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0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E951-2326-4313-B393-6FF8CBF33B94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0ACB-F6BF-4735-BA20-F8AC9B138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974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77508"/>
            <a:ext cx="2949178" cy="13212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15312"/>
            <a:ext cx="4629150" cy="40241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98784"/>
            <a:ext cx="2949178" cy="314720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E951-2326-4313-B393-6FF8CBF33B94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0ACB-F6BF-4735-BA20-F8AC9B138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896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77508"/>
            <a:ext cx="2949178" cy="13212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15312"/>
            <a:ext cx="4629150" cy="40241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98784"/>
            <a:ext cx="2949178" cy="314720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7E951-2326-4313-B393-6FF8CBF33B94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0ACB-F6BF-4735-BA20-F8AC9B138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593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1482"/>
            <a:ext cx="7886700" cy="1094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07409"/>
            <a:ext cx="7886700" cy="3592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48404"/>
            <a:ext cx="2057400" cy="301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7E951-2326-4313-B393-6FF8CBF33B94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48404"/>
            <a:ext cx="3086100" cy="301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48404"/>
            <a:ext cx="2057400" cy="3014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80ACB-F6BF-4735-BA20-F8AC9B1383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679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tacritic.com/browse/games/score/metascore/all/ps3/filtered" TargetMode="External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7" Type="http://schemas.openxmlformats.org/officeDocument/2006/relationships/image" Target="../media/image35.tm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34.tmp"/><Relationship Id="rId5" Type="http://schemas.openxmlformats.org/officeDocument/2006/relationships/image" Target="../media/image33.jpeg"/><Relationship Id="rId4" Type="http://schemas.openxmlformats.org/officeDocument/2006/relationships/hyperlink" Target="https://www.metacritic.com/browse/games/score/metascore/all/ps3/filter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tacritic.com/browse/games/score/metascore/all/ps3/filtered" TargetMode="External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7.tmp"/><Relationship Id="rId5" Type="http://schemas.openxmlformats.org/officeDocument/2006/relationships/image" Target="../media/image6.png"/><Relationship Id="rId4" Type="http://schemas.openxmlformats.org/officeDocument/2006/relationships/image" Target="../media/image5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tmp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10.tmp"/><Relationship Id="rId5" Type="http://schemas.openxmlformats.org/officeDocument/2006/relationships/image" Target="../media/image9.tm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DEBDC0E-A8C2-481B-8EF4-3C71080A18C2}"/>
              </a:ext>
            </a:extLst>
          </p:cNvPr>
          <p:cNvSpPr/>
          <p:nvPr/>
        </p:nvSpPr>
        <p:spPr>
          <a:xfrm>
            <a:off x="6081847" y="2085970"/>
            <a:ext cx="1261610" cy="126189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23147-1F6D-4345-9C87-B6D2F5CDFC7C}"/>
              </a:ext>
            </a:extLst>
          </p:cNvPr>
          <p:cNvSpPr txBox="1"/>
          <p:nvPr/>
        </p:nvSpPr>
        <p:spPr>
          <a:xfrm>
            <a:off x="5296054" y="2089985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spc="6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김민주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4F9A8E-4224-4FF8-801C-912F802DE1A5}"/>
              </a:ext>
            </a:extLst>
          </p:cNvPr>
          <p:cNvSpPr/>
          <p:nvPr/>
        </p:nvSpPr>
        <p:spPr>
          <a:xfrm>
            <a:off x="5586063" y="2363899"/>
            <a:ext cx="1261610" cy="101165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24D6C-F805-4B82-BFEF-F1B064AE913E}"/>
              </a:ext>
            </a:extLst>
          </p:cNvPr>
          <p:cNvSpPr txBox="1"/>
          <p:nvPr/>
        </p:nvSpPr>
        <p:spPr>
          <a:xfrm>
            <a:off x="1614971" y="2302625"/>
            <a:ext cx="52774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500" spc="-150" dirty="0">
                <a:solidFill>
                  <a:srgbClr val="53535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다음 분기 게임 설계를 위한 </a:t>
            </a:r>
            <a:endParaRPr lang="en-US" altLang="ko-KR" sz="3500" spc="-150" dirty="0">
              <a:solidFill>
                <a:srgbClr val="535353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r"/>
            <a:r>
              <a:rPr lang="ko-KR" altLang="en-US" sz="3500" spc="-150" dirty="0">
                <a:solidFill>
                  <a:srgbClr val="535353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분석</a:t>
            </a:r>
          </a:p>
        </p:txBody>
      </p:sp>
      <p:pic>
        <p:nvPicPr>
          <p:cNvPr id="5" name="그래픽 4" descr="게임 컨트롤러">
            <a:extLst>
              <a:ext uri="{FF2B5EF4-FFF2-40B4-BE49-F238E27FC236}">
                <a16:creationId xmlns:a16="http://schemas.microsoft.com/office/drawing/2014/main" id="{BF086E3E-9BEB-F525-D385-673DA91FC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0961" y="159067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2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2201"/>
    </mc:Choice>
    <mc:Fallback>
      <p:transition advTm="1220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D7A00F89-C144-80F4-9C91-C3628F63E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35" y="1308362"/>
            <a:ext cx="3523847" cy="352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BC70C50-40DF-9119-6A2E-9406BD61A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96" y="1471620"/>
            <a:ext cx="4377648" cy="31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824D6C-F805-4B82-BFEF-F1B064AE913E}"/>
              </a:ext>
            </a:extLst>
          </p:cNvPr>
          <p:cNvSpPr txBox="1"/>
          <p:nvPr/>
        </p:nvSpPr>
        <p:spPr>
          <a:xfrm>
            <a:off x="327661" y="509656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89DE62-8B59-4B30-B8AF-D790B128C3FC}"/>
              </a:ext>
            </a:extLst>
          </p:cNvPr>
          <p:cNvSpPr txBox="1"/>
          <p:nvPr/>
        </p:nvSpPr>
        <p:spPr>
          <a:xfrm>
            <a:off x="387718" y="47560"/>
            <a:ext cx="6078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3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EB6C2-A105-96D4-783D-16FDAF5E4AFB}"/>
              </a:ext>
            </a:extLst>
          </p:cNvPr>
          <p:cNvSpPr/>
          <p:nvPr/>
        </p:nvSpPr>
        <p:spPr>
          <a:xfrm>
            <a:off x="99061" y="-5296"/>
            <a:ext cx="228600" cy="965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44CBC-676A-85B3-3090-3258BDC57784}"/>
              </a:ext>
            </a:extLst>
          </p:cNvPr>
          <p:cNvSpPr txBox="1"/>
          <p:nvPr/>
        </p:nvSpPr>
        <p:spPr>
          <a:xfrm>
            <a:off x="1953209" y="4907166"/>
            <a:ext cx="5237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Action, Sports, Shooter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출고량이 많은 것을 확인할 수 있다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217AF8-566C-1C86-280A-0A9776E253BF}"/>
              </a:ext>
            </a:extLst>
          </p:cNvPr>
          <p:cNvSpPr txBox="1"/>
          <p:nvPr/>
        </p:nvSpPr>
        <p:spPr>
          <a:xfrm>
            <a:off x="932715" y="175719"/>
            <a:ext cx="405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-1</a:t>
            </a:r>
            <a:endParaRPr lang="ko-KR" altLang="en-US" sz="2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884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39"/>
    </mc:Choice>
    <mc:Fallback>
      <p:transition spd="slow" advTm="1173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77540B5-05D7-64E8-E661-56DA99213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34" y="1308361"/>
            <a:ext cx="3523847" cy="352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BC70C50-40DF-9119-6A2E-9406BD61A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896" y="1491953"/>
            <a:ext cx="4377648" cy="312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824D6C-F805-4B82-BFEF-F1B064AE913E}"/>
              </a:ext>
            </a:extLst>
          </p:cNvPr>
          <p:cNvSpPr txBox="1"/>
          <p:nvPr/>
        </p:nvSpPr>
        <p:spPr>
          <a:xfrm>
            <a:off x="327661" y="509656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89DE62-8B59-4B30-B8AF-D790B128C3FC}"/>
              </a:ext>
            </a:extLst>
          </p:cNvPr>
          <p:cNvSpPr txBox="1"/>
          <p:nvPr/>
        </p:nvSpPr>
        <p:spPr>
          <a:xfrm>
            <a:off x="387718" y="47560"/>
            <a:ext cx="6078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3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EB6C2-A105-96D4-783D-16FDAF5E4AFB}"/>
              </a:ext>
            </a:extLst>
          </p:cNvPr>
          <p:cNvSpPr/>
          <p:nvPr/>
        </p:nvSpPr>
        <p:spPr>
          <a:xfrm>
            <a:off x="99061" y="-5296"/>
            <a:ext cx="228600" cy="965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44CBC-676A-85B3-3090-3258BDC57784}"/>
              </a:ext>
            </a:extLst>
          </p:cNvPr>
          <p:cNvSpPr txBox="1"/>
          <p:nvPr/>
        </p:nvSpPr>
        <p:spPr>
          <a:xfrm>
            <a:off x="1953209" y="4907166"/>
            <a:ext cx="55982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Role-Playing, Action, Sports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출고량이 많은 것을 확인할 수 있다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217AF8-566C-1C86-280A-0A9776E253BF}"/>
              </a:ext>
            </a:extLst>
          </p:cNvPr>
          <p:cNvSpPr txBox="1"/>
          <p:nvPr/>
        </p:nvSpPr>
        <p:spPr>
          <a:xfrm>
            <a:off x="932715" y="175719"/>
            <a:ext cx="405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-1</a:t>
            </a:r>
            <a:endParaRPr lang="ko-KR" altLang="en-US" sz="2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615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43"/>
    </mc:Choice>
    <mc:Fallback>
      <p:transition spd="slow" advTm="1224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D7A00F89-C144-80F4-9C91-C3628F63E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2435" y="1308362"/>
            <a:ext cx="3523847" cy="352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BC70C50-40DF-9119-6A2E-9406BD61A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8896" y="1505139"/>
            <a:ext cx="4377648" cy="310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824D6C-F805-4B82-BFEF-F1B064AE913E}"/>
              </a:ext>
            </a:extLst>
          </p:cNvPr>
          <p:cNvSpPr txBox="1"/>
          <p:nvPr/>
        </p:nvSpPr>
        <p:spPr>
          <a:xfrm>
            <a:off x="327661" y="509656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89DE62-8B59-4B30-B8AF-D790B128C3FC}"/>
              </a:ext>
            </a:extLst>
          </p:cNvPr>
          <p:cNvSpPr txBox="1"/>
          <p:nvPr/>
        </p:nvSpPr>
        <p:spPr>
          <a:xfrm>
            <a:off x="387718" y="47560"/>
            <a:ext cx="6078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3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EB6C2-A105-96D4-783D-16FDAF5E4AFB}"/>
              </a:ext>
            </a:extLst>
          </p:cNvPr>
          <p:cNvSpPr/>
          <p:nvPr/>
        </p:nvSpPr>
        <p:spPr>
          <a:xfrm>
            <a:off x="99061" y="-5296"/>
            <a:ext cx="228600" cy="965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44CBC-676A-85B3-3090-3258BDC57784}"/>
              </a:ext>
            </a:extLst>
          </p:cNvPr>
          <p:cNvSpPr txBox="1"/>
          <p:nvPr/>
        </p:nvSpPr>
        <p:spPr>
          <a:xfrm>
            <a:off x="1953209" y="4907166"/>
            <a:ext cx="5237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Action, Sports, Shooter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출고량이 많은 것을 확인할 수 있다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217AF8-566C-1C86-280A-0A9776E253BF}"/>
              </a:ext>
            </a:extLst>
          </p:cNvPr>
          <p:cNvSpPr txBox="1"/>
          <p:nvPr/>
        </p:nvSpPr>
        <p:spPr>
          <a:xfrm>
            <a:off x="932715" y="175719"/>
            <a:ext cx="405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-1</a:t>
            </a:r>
            <a:endParaRPr lang="ko-KR" altLang="en-US" sz="2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9410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62"/>
    </mc:Choice>
    <mc:Fallback>
      <p:transition spd="slow" advTm="1046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824D6C-F805-4B82-BFEF-F1B064AE913E}"/>
              </a:ext>
            </a:extLst>
          </p:cNvPr>
          <p:cNvSpPr txBox="1"/>
          <p:nvPr/>
        </p:nvSpPr>
        <p:spPr>
          <a:xfrm>
            <a:off x="327661" y="509656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89DE62-8B59-4B30-B8AF-D790B128C3FC}"/>
              </a:ext>
            </a:extLst>
          </p:cNvPr>
          <p:cNvSpPr txBox="1"/>
          <p:nvPr/>
        </p:nvSpPr>
        <p:spPr>
          <a:xfrm>
            <a:off x="387718" y="47560"/>
            <a:ext cx="6078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3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EB6C2-A105-96D4-783D-16FDAF5E4AFB}"/>
              </a:ext>
            </a:extLst>
          </p:cNvPr>
          <p:cNvSpPr/>
          <p:nvPr/>
        </p:nvSpPr>
        <p:spPr>
          <a:xfrm>
            <a:off x="99061" y="-5296"/>
            <a:ext cx="228600" cy="965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217AF8-566C-1C86-280A-0A9776E253BF}"/>
              </a:ext>
            </a:extLst>
          </p:cNvPr>
          <p:cNvSpPr txBox="1"/>
          <p:nvPr/>
        </p:nvSpPr>
        <p:spPr>
          <a:xfrm>
            <a:off x="932715" y="175719"/>
            <a:ext cx="405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-1</a:t>
            </a:r>
            <a:endParaRPr lang="ko-KR" altLang="en-US" sz="2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EB784F6-BF8D-89A0-7D1B-36AE07E82620}"/>
              </a:ext>
            </a:extLst>
          </p:cNvPr>
          <p:cNvGrpSpPr/>
          <p:nvPr/>
        </p:nvGrpSpPr>
        <p:grpSpPr>
          <a:xfrm>
            <a:off x="2081924" y="971321"/>
            <a:ext cx="4980153" cy="3368570"/>
            <a:chOff x="1540330" y="1032281"/>
            <a:chExt cx="6074106" cy="413967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3BC70C50-40DF-9119-6A2E-9406BD61A2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540330" y="3102117"/>
              <a:ext cx="2922001" cy="2069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2C18282A-1401-F186-05E8-8FC52A1698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2163" y="1032281"/>
              <a:ext cx="2860168" cy="2069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3B1D219-443A-4C1F-A921-CA491D258B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7076" y="1032281"/>
              <a:ext cx="2860168" cy="2069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0AF4D35-648B-D33D-F78D-B1C11F9690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717076" y="3102117"/>
              <a:ext cx="2897360" cy="2069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66237A6-BFFB-C9EF-725A-87DAC4BA006D}"/>
              </a:ext>
            </a:extLst>
          </p:cNvPr>
          <p:cNvGrpSpPr/>
          <p:nvPr/>
        </p:nvGrpSpPr>
        <p:grpSpPr>
          <a:xfrm>
            <a:off x="1212349" y="4517320"/>
            <a:ext cx="1252026" cy="317193"/>
            <a:chOff x="1395229" y="4391763"/>
            <a:chExt cx="1252026" cy="317193"/>
          </a:xfrm>
        </p:grpSpPr>
        <p:sp>
          <p:nvSpPr>
            <p:cNvPr id="11" name="직사각형 63">
              <a:extLst>
                <a:ext uri="{FF2B5EF4-FFF2-40B4-BE49-F238E27FC236}">
                  <a16:creationId xmlns:a16="http://schemas.microsoft.com/office/drawing/2014/main" id="{2742739D-78C0-DDF6-8FE3-25691C3CCACC}"/>
                </a:ext>
              </a:extLst>
            </p:cNvPr>
            <p:cNvSpPr/>
            <p:nvPr/>
          </p:nvSpPr>
          <p:spPr>
            <a:xfrm>
              <a:off x="1408658" y="4401178"/>
              <a:ext cx="1238597" cy="307778"/>
            </a:xfrm>
            <a:custGeom>
              <a:avLst/>
              <a:gdLst>
                <a:gd name="connsiteX0" fmla="*/ 0 w 2984745"/>
                <a:gd name="connsiteY0" fmla="*/ 0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0 w 2984745"/>
                <a:gd name="connsiteY4" fmla="*/ 0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08545 w 2984745"/>
                <a:gd name="connsiteY2" fmla="*/ 264915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4745" h="307778">
                  <a:moveTo>
                    <a:pt x="119063" y="33338"/>
                  </a:moveTo>
                  <a:lnTo>
                    <a:pt x="2984745" y="0"/>
                  </a:lnTo>
                  <a:lnTo>
                    <a:pt x="2908545" y="264915"/>
                  </a:lnTo>
                  <a:lnTo>
                    <a:pt x="0" y="307778"/>
                  </a:lnTo>
                  <a:lnTo>
                    <a:pt x="119063" y="33338"/>
                  </a:lnTo>
                  <a:close/>
                </a:path>
              </a:pathLst>
            </a:custGeom>
            <a:solidFill>
              <a:srgbClr val="FFC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FBEBC3-EA3E-4580-ABBA-ED4C9437AB04}"/>
                </a:ext>
              </a:extLst>
            </p:cNvPr>
            <p:cNvSpPr txBox="1"/>
            <p:nvPr/>
          </p:nvSpPr>
          <p:spPr>
            <a:xfrm>
              <a:off x="1395229" y="4391763"/>
              <a:ext cx="11881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i="1" dirty="0">
                  <a:solidFill>
                    <a:srgbClr val="53535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Description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E5CEEF3-EA77-2270-095B-881A4AA0E35D}"/>
              </a:ext>
            </a:extLst>
          </p:cNvPr>
          <p:cNvSpPr txBox="1"/>
          <p:nvPr/>
        </p:nvSpPr>
        <p:spPr>
          <a:xfrm>
            <a:off x="1385528" y="4891347"/>
            <a:ext cx="7301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지역별로 선호하는 장르가 비슷하다고 볼 수 있다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rgbClr val="53535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탑 </a:t>
            </a:r>
            <a:r>
              <a:rPr lang="en-US" altLang="ko-KR" sz="1400" dirty="0">
                <a:solidFill>
                  <a:srgbClr val="53535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 </a:t>
            </a:r>
            <a:r>
              <a:rPr lang="ko-KR" altLang="en-US" sz="1400" dirty="0">
                <a:solidFill>
                  <a:srgbClr val="53535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</a:t>
            </a:r>
            <a:r>
              <a:rPr lang="en-US" altLang="ko-KR" sz="1400" dirty="0">
                <a:solidFill>
                  <a:srgbClr val="53535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Action, Sports, Shooter</a:t>
            </a:r>
          </a:p>
        </p:txBody>
      </p:sp>
    </p:spTree>
    <p:extLst>
      <p:ext uri="{BB962C8B-B14F-4D97-AF65-F5344CB8AC3E}">
        <p14:creationId xmlns:p14="http://schemas.microsoft.com/office/powerpoint/2010/main" val="913812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02"/>
    </mc:Choice>
    <mc:Fallback>
      <p:transition spd="slow" advTm="1480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824D6C-F805-4B82-BFEF-F1B064AE913E}"/>
              </a:ext>
            </a:extLst>
          </p:cNvPr>
          <p:cNvSpPr txBox="1"/>
          <p:nvPr/>
        </p:nvSpPr>
        <p:spPr>
          <a:xfrm>
            <a:off x="327661" y="509656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89DE62-8B59-4B30-B8AF-D790B128C3FC}"/>
              </a:ext>
            </a:extLst>
          </p:cNvPr>
          <p:cNvSpPr txBox="1"/>
          <p:nvPr/>
        </p:nvSpPr>
        <p:spPr>
          <a:xfrm>
            <a:off x="387718" y="47560"/>
            <a:ext cx="6078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3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EB6C2-A105-96D4-783D-16FDAF5E4AFB}"/>
              </a:ext>
            </a:extLst>
          </p:cNvPr>
          <p:cNvSpPr/>
          <p:nvPr/>
        </p:nvSpPr>
        <p:spPr>
          <a:xfrm>
            <a:off x="99061" y="-5296"/>
            <a:ext cx="228600" cy="965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4A4940-9E92-C0BE-B94B-D8599DD7D1B9}"/>
              </a:ext>
            </a:extLst>
          </p:cNvPr>
          <p:cNvSpPr txBox="1"/>
          <p:nvPr/>
        </p:nvSpPr>
        <p:spPr>
          <a:xfrm>
            <a:off x="1842288" y="601558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연도별로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E822F87-653F-9B86-3527-0A378620B1D4}"/>
              </a:ext>
            </a:extLst>
          </p:cNvPr>
          <p:cNvGrpSpPr/>
          <p:nvPr/>
        </p:nvGrpSpPr>
        <p:grpSpPr>
          <a:xfrm>
            <a:off x="1102072" y="4214238"/>
            <a:ext cx="1252026" cy="317193"/>
            <a:chOff x="1395229" y="4391763"/>
            <a:chExt cx="1252026" cy="317193"/>
          </a:xfrm>
        </p:grpSpPr>
        <p:sp>
          <p:nvSpPr>
            <p:cNvPr id="13" name="직사각형 63">
              <a:extLst>
                <a:ext uri="{FF2B5EF4-FFF2-40B4-BE49-F238E27FC236}">
                  <a16:creationId xmlns:a16="http://schemas.microsoft.com/office/drawing/2014/main" id="{73602DE4-4546-97BF-0AF4-CC6B190938B7}"/>
                </a:ext>
              </a:extLst>
            </p:cNvPr>
            <p:cNvSpPr/>
            <p:nvPr/>
          </p:nvSpPr>
          <p:spPr>
            <a:xfrm>
              <a:off x="1408658" y="4401178"/>
              <a:ext cx="1238597" cy="307778"/>
            </a:xfrm>
            <a:custGeom>
              <a:avLst/>
              <a:gdLst>
                <a:gd name="connsiteX0" fmla="*/ 0 w 2984745"/>
                <a:gd name="connsiteY0" fmla="*/ 0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0 w 2984745"/>
                <a:gd name="connsiteY4" fmla="*/ 0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08545 w 2984745"/>
                <a:gd name="connsiteY2" fmla="*/ 264915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4745" h="307778">
                  <a:moveTo>
                    <a:pt x="119063" y="33338"/>
                  </a:moveTo>
                  <a:lnTo>
                    <a:pt x="2984745" y="0"/>
                  </a:lnTo>
                  <a:lnTo>
                    <a:pt x="2908545" y="264915"/>
                  </a:lnTo>
                  <a:lnTo>
                    <a:pt x="0" y="307778"/>
                  </a:lnTo>
                  <a:lnTo>
                    <a:pt x="119063" y="33338"/>
                  </a:lnTo>
                  <a:close/>
                </a:path>
              </a:pathLst>
            </a:custGeom>
            <a:solidFill>
              <a:srgbClr val="FFC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8F8218-C249-F5E9-68C6-808B2F97F51F}"/>
                </a:ext>
              </a:extLst>
            </p:cNvPr>
            <p:cNvSpPr txBox="1"/>
            <p:nvPr/>
          </p:nvSpPr>
          <p:spPr>
            <a:xfrm>
              <a:off x="1395229" y="4391763"/>
              <a:ext cx="11881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i="1" dirty="0">
                  <a:solidFill>
                    <a:srgbClr val="53535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Description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BAF9B7B-0984-22EF-75C0-80603805D0F4}"/>
              </a:ext>
            </a:extLst>
          </p:cNvPr>
          <p:cNvSpPr txBox="1"/>
          <p:nvPr/>
        </p:nvSpPr>
        <p:spPr>
          <a:xfrm>
            <a:off x="1275251" y="4588265"/>
            <a:ext cx="4706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연도별로 어떤 게임의 수요가 많았는지 보여준다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연도에 따라서 게임 트렌드도 변화하는 것을 확인할 수 있다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7B367BC-C707-FEFD-0F19-7757DC1A6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8150" y="1461395"/>
            <a:ext cx="8267700" cy="238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42F82F5-2C69-5251-B027-9681C6BBCB06}"/>
              </a:ext>
            </a:extLst>
          </p:cNvPr>
          <p:cNvSpPr/>
          <p:nvPr/>
        </p:nvSpPr>
        <p:spPr>
          <a:xfrm>
            <a:off x="4160520" y="1638300"/>
            <a:ext cx="708660" cy="1920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6464F6-F2FD-9781-5AB9-E946BE965424}"/>
              </a:ext>
            </a:extLst>
          </p:cNvPr>
          <p:cNvSpPr/>
          <p:nvPr/>
        </p:nvSpPr>
        <p:spPr>
          <a:xfrm>
            <a:off x="1645438" y="1638300"/>
            <a:ext cx="708660" cy="19202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2764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96"/>
    </mc:Choice>
    <mc:Fallback>
      <p:transition spd="slow" advTm="7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824D6C-F805-4B82-BFEF-F1B064AE913E}"/>
              </a:ext>
            </a:extLst>
          </p:cNvPr>
          <p:cNvSpPr txBox="1"/>
          <p:nvPr/>
        </p:nvSpPr>
        <p:spPr>
          <a:xfrm>
            <a:off x="327661" y="509656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89DE62-8B59-4B30-B8AF-D790B128C3FC}"/>
              </a:ext>
            </a:extLst>
          </p:cNvPr>
          <p:cNvSpPr txBox="1"/>
          <p:nvPr/>
        </p:nvSpPr>
        <p:spPr>
          <a:xfrm>
            <a:off x="387718" y="47560"/>
            <a:ext cx="6078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3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EB6C2-A105-96D4-783D-16FDAF5E4AFB}"/>
              </a:ext>
            </a:extLst>
          </p:cNvPr>
          <p:cNvSpPr/>
          <p:nvPr/>
        </p:nvSpPr>
        <p:spPr>
          <a:xfrm>
            <a:off x="99061" y="-5296"/>
            <a:ext cx="228600" cy="965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4A4940-9E92-C0BE-B94B-D8599DD7D1B9}"/>
              </a:ext>
            </a:extLst>
          </p:cNvPr>
          <p:cNvSpPr txBox="1"/>
          <p:nvPr/>
        </p:nvSpPr>
        <p:spPr>
          <a:xfrm>
            <a:off x="1842288" y="601558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연도별로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E822F87-653F-9B86-3527-0A378620B1D4}"/>
              </a:ext>
            </a:extLst>
          </p:cNvPr>
          <p:cNvGrpSpPr/>
          <p:nvPr/>
        </p:nvGrpSpPr>
        <p:grpSpPr>
          <a:xfrm>
            <a:off x="1102072" y="4214238"/>
            <a:ext cx="1252026" cy="317193"/>
            <a:chOff x="1395229" y="4391763"/>
            <a:chExt cx="1252026" cy="317193"/>
          </a:xfrm>
        </p:grpSpPr>
        <p:sp>
          <p:nvSpPr>
            <p:cNvPr id="13" name="직사각형 63">
              <a:extLst>
                <a:ext uri="{FF2B5EF4-FFF2-40B4-BE49-F238E27FC236}">
                  <a16:creationId xmlns:a16="http://schemas.microsoft.com/office/drawing/2014/main" id="{73602DE4-4546-97BF-0AF4-CC6B190938B7}"/>
                </a:ext>
              </a:extLst>
            </p:cNvPr>
            <p:cNvSpPr/>
            <p:nvPr/>
          </p:nvSpPr>
          <p:spPr>
            <a:xfrm>
              <a:off x="1408658" y="4401178"/>
              <a:ext cx="1238597" cy="307778"/>
            </a:xfrm>
            <a:custGeom>
              <a:avLst/>
              <a:gdLst>
                <a:gd name="connsiteX0" fmla="*/ 0 w 2984745"/>
                <a:gd name="connsiteY0" fmla="*/ 0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0 w 2984745"/>
                <a:gd name="connsiteY4" fmla="*/ 0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08545 w 2984745"/>
                <a:gd name="connsiteY2" fmla="*/ 264915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4745" h="307778">
                  <a:moveTo>
                    <a:pt x="119063" y="33338"/>
                  </a:moveTo>
                  <a:lnTo>
                    <a:pt x="2984745" y="0"/>
                  </a:lnTo>
                  <a:lnTo>
                    <a:pt x="2908545" y="264915"/>
                  </a:lnTo>
                  <a:lnTo>
                    <a:pt x="0" y="307778"/>
                  </a:lnTo>
                  <a:lnTo>
                    <a:pt x="119063" y="33338"/>
                  </a:lnTo>
                  <a:close/>
                </a:path>
              </a:pathLst>
            </a:custGeom>
            <a:solidFill>
              <a:srgbClr val="FFC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8F8218-C249-F5E9-68C6-808B2F97F51F}"/>
                </a:ext>
              </a:extLst>
            </p:cNvPr>
            <p:cNvSpPr txBox="1"/>
            <p:nvPr/>
          </p:nvSpPr>
          <p:spPr>
            <a:xfrm>
              <a:off x="1395229" y="4391763"/>
              <a:ext cx="11881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i="1" dirty="0">
                  <a:solidFill>
                    <a:srgbClr val="53535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Description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BAF9B7B-0984-22EF-75C0-80603805D0F4}"/>
              </a:ext>
            </a:extLst>
          </p:cNvPr>
          <p:cNvSpPr txBox="1"/>
          <p:nvPr/>
        </p:nvSpPr>
        <p:spPr>
          <a:xfrm>
            <a:off x="1275251" y="4588265"/>
            <a:ext cx="703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지역을 통해 살펴본 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Top3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장르의 순위도 살펴보았다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장르의 추세를 통해 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sports, shooter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보다는 </a:t>
            </a:r>
            <a:r>
              <a:rPr lang="en-US" altLang="ko-KR" sz="1400" dirty="0">
                <a:solidFill>
                  <a:srgbClr val="53535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Action</a:t>
            </a:r>
            <a:r>
              <a:rPr lang="ko-KR" altLang="en-US" sz="1400" dirty="0">
                <a:solidFill>
                  <a:srgbClr val="53535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장르의 게임을 설계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것이 더 이익을 창출할 수 있을 것으로 보인다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7B367BC-C707-FEFD-0F19-7757DC1A6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8151" y="1461395"/>
            <a:ext cx="8267697" cy="238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1FD456-BED8-D9AD-08E5-DCABF66826D8}"/>
              </a:ext>
            </a:extLst>
          </p:cNvPr>
          <p:cNvSpPr txBox="1"/>
          <p:nvPr/>
        </p:nvSpPr>
        <p:spPr>
          <a:xfrm>
            <a:off x="932715" y="175719"/>
            <a:ext cx="405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-2</a:t>
            </a:r>
            <a:endParaRPr lang="ko-KR" altLang="en-US" sz="2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612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41"/>
    </mc:Choice>
    <mc:Fallback>
      <p:transition spd="slow" advTm="1254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824D6C-F805-4B82-BFEF-F1B064AE913E}"/>
              </a:ext>
            </a:extLst>
          </p:cNvPr>
          <p:cNvSpPr txBox="1"/>
          <p:nvPr/>
        </p:nvSpPr>
        <p:spPr>
          <a:xfrm>
            <a:off x="327661" y="509656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89DE62-8B59-4B30-B8AF-D790B128C3FC}"/>
              </a:ext>
            </a:extLst>
          </p:cNvPr>
          <p:cNvSpPr txBox="1"/>
          <p:nvPr/>
        </p:nvSpPr>
        <p:spPr>
          <a:xfrm>
            <a:off x="387718" y="47560"/>
            <a:ext cx="6078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3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EB6C2-A105-96D4-783D-16FDAF5E4AFB}"/>
              </a:ext>
            </a:extLst>
          </p:cNvPr>
          <p:cNvSpPr/>
          <p:nvPr/>
        </p:nvSpPr>
        <p:spPr>
          <a:xfrm>
            <a:off x="99061" y="-5296"/>
            <a:ext cx="228600" cy="965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4A4940-9E92-C0BE-B94B-D8599DD7D1B9}"/>
              </a:ext>
            </a:extLst>
          </p:cNvPr>
          <p:cNvSpPr txBox="1"/>
          <p:nvPr/>
        </p:nvSpPr>
        <p:spPr>
          <a:xfrm>
            <a:off x="1842287" y="601558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플랫폼별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E822F87-653F-9B86-3527-0A378620B1D4}"/>
              </a:ext>
            </a:extLst>
          </p:cNvPr>
          <p:cNvGrpSpPr/>
          <p:nvPr/>
        </p:nvGrpSpPr>
        <p:grpSpPr>
          <a:xfrm>
            <a:off x="1102072" y="4214238"/>
            <a:ext cx="1252026" cy="317193"/>
            <a:chOff x="1395229" y="4391763"/>
            <a:chExt cx="1252026" cy="317193"/>
          </a:xfrm>
        </p:grpSpPr>
        <p:sp>
          <p:nvSpPr>
            <p:cNvPr id="13" name="직사각형 63">
              <a:extLst>
                <a:ext uri="{FF2B5EF4-FFF2-40B4-BE49-F238E27FC236}">
                  <a16:creationId xmlns:a16="http://schemas.microsoft.com/office/drawing/2014/main" id="{73602DE4-4546-97BF-0AF4-CC6B190938B7}"/>
                </a:ext>
              </a:extLst>
            </p:cNvPr>
            <p:cNvSpPr/>
            <p:nvPr/>
          </p:nvSpPr>
          <p:spPr>
            <a:xfrm>
              <a:off x="1408658" y="4401178"/>
              <a:ext cx="1238597" cy="307778"/>
            </a:xfrm>
            <a:custGeom>
              <a:avLst/>
              <a:gdLst>
                <a:gd name="connsiteX0" fmla="*/ 0 w 2984745"/>
                <a:gd name="connsiteY0" fmla="*/ 0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0 w 2984745"/>
                <a:gd name="connsiteY4" fmla="*/ 0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08545 w 2984745"/>
                <a:gd name="connsiteY2" fmla="*/ 264915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4745" h="307778">
                  <a:moveTo>
                    <a:pt x="119063" y="33338"/>
                  </a:moveTo>
                  <a:lnTo>
                    <a:pt x="2984745" y="0"/>
                  </a:lnTo>
                  <a:lnTo>
                    <a:pt x="2908545" y="264915"/>
                  </a:lnTo>
                  <a:lnTo>
                    <a:pt x="0" y="307778"/>
                  </a:lnTo>
                  <a:lnTo>
                    <a:pt x="119063" y="33338"/>
                  </a:lnTo>
                  <a:close/>
                </a:path>
              </a:pathLst>
            </a:custGeom>
            <a:solidFill>
              <a:srgbClr val="FFC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8F8218-C249-F5E9-68C6-808B2F97F51F}"/>
                </a:ext>
              </a:extLst>
            </p:cNvPr>
            <p:cNvSpPr txBox="1"/>
            <p:nvPr/>
          </p:nvSpPr>
          <p:spPr>
            <a:xfrm>
              <a:off x="1395229" y="4391763"/>
              <a:ext cx="11881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i="1" dirty="0">
                  <a:solidFill>
                    <a:srgbClr val="53535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Description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BAF9B7B-0984-22EF-75C0-80603805D0F4}"/>
              </a:ext>
            </a:extLst>
          </p:cNvPr>
          <p:cNvSpPr txBox="1"/>
          <p:nvPr/>
        </p:nvSpPr>
        <p:spPr>
          <a:xfrm>
            <a:off x="1275251" y="4588265"/>
            <a:ext cx="7038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플랫폼들 별로 출고량을 살펴본 그래프다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통해 상위 다섯개의 플랫폼을 확인할 수 있다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1FD456-BED8-D9AD-08E5-DCABF66826D8}"/>
              </a:ext>
            </a:extLst>
          </p:cNvPr>
          <p:cNvSpPr txBox="1"/>
          <p:nvPr/>
        </p:nvSpPr>
        <p:spPr>
          <a:xfrm>
            <a:off x="932715" y="175719"/>
            <a:ext cx="405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-3</a:t>
            </a:r>
            <a:endParaRPr lang="ko-KR" altLang="en-US" sz="2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D2390FC3-0CEC-5079-DC62-2D67D2DEE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06041" y="1233425"/>
            <a:ext cx="5241382" cy="294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075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53"/>
    </mc:Choice>
    <mc:Fallback>
      <p:transition spd="slow" advTm="1875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824D6C-F805-4B82-BFEF-F1B064AE913E}"/>
              </a:ext>
            </a:extLst>
          </p:cNvPr>
          <p:cNvSpPr txBox="1"/>
          <p:nvPr/>
        </p:nvSpPr>
        <p:spPr>
          <a:xfrm>
            <a:off x="327661" y="509656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89DE62-8B59-4B30-B8AF-D790B128C3FC}"/>
              </a:ext>
            </a:extLst>
          </p:cNvPr>
          <p:cNvSpPr txBox="1"/>
          <p:nvPr/>
        </p:nvSpPr>
        <p:spPr>
          <a:xfrm>
            <a:off x="387718" y="47560"/>
            <a:ext cx="6078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3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EB6C2-A105-96D4-783D-16FDAF5E4AFB}"/>
              </a:ext>
            </a:extLst>
          </p:cNvPr>
          <p:cNvSpPr/>
          <p:nvPr/>
        </p:nvSpPr>
        <p:spPr>
          <a:xfrm>
            <a:off x="99061" y="-5296"/>
            <a:ext cx="228600" cy="965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4A4940-9E92-C0BE-B94B-D8599DD7D1B9}"/>
              </a:ext>
            </a:extLst>
          </p:cNvPr>
          <p:cNvSpPr txBox="1"/>
          <p:nvPr/>
        </p:nvSpPr>
        <p:spPr>
          <a:xfrm>
            <a:off x="1842287" y="601558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플랫폼별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E822F87-653F-9B86-3527-0A378620B1D4}"/>
              </a:ext>
            </a:extLst>
          </p:cNvPr>
          <p:cNvGrpSpPr/>
          <p:nvPr/>
        </p:nvGrpSpPr>
        <p:grpSpPr>
          <a:xfrm>
            <a:off x="1102072" y="4214238"/>
            <a:ext cx="1252026" cy="317193"/>
            <a:chOff x="1395229" y="4391763"/>
            <a:chExt cx="1252026" cy="317193"/>
          </a:xfrm>
        </p:grpSpPr>
        <p:sp>
          <p:nvSpPr>
            <p:cNvPr id="13" name="직사각형 63">
              <a:extLst>
                <a:ext uri="{FF2B5EF4-FFF2-40B4-BE49-F238E27FC236}">
                  <a16:creationId xmlns:a16="http://schemas.microsoft.com/office/drawing/2014/main" id="{73602DE4-4546-97BF-0AF4-CC6B190938B7}"/>
                </a:ext>
              </a:extLst>
            </p:cNvPr>
            <p:cNvSpPr/>
            <p:nvPr/>
          </p:nvSpPr>
          <p:spPr>
            <a:xfrm>
              <a:off x="1408658" y="4401178"/>
              <a:ext cx="1238597" cy="307778"/>
            </a:xfrm>
            <a:custGeom>
              <a:avLst/>
              <a:gdLst>
                <a:gd name="connsiteX0" fmla="*/ 0 w 2984745"/>
                <a:gd name="connsiteY0" fmla="*/ 0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0 w 2984745"/>
                <a:gd name="connsiteY4" fmla="*/ 0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08545 w 2984745"/>
                <a:gd name="connsiteY2" fmla="*/ 264915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4745" h="307778">
                  <a:moveTo>
                    <a:pt x="119063" y="33338"/>
                  </a:moveTo>
                  <a:lnTo>
                    <a:pt x="2984745" y="0"/>
                  </a:lnTo>
                  <a:lnTo>
                    <a:pt x="2908545" y="264915"/>
                  </a:lnTo>
                  <a:lnTo>
                    <a:pt x="0" y="307778"/>
                  </a:lnTo>
                  <a:lnTo>
                    <a:pt x="119063" y="33338"/>
                  </a:lnTo>
                  <a:close/>
                </a:path>
              </a:pathLst>
            </a:custGeom>
            <a:solidFill>
              <a:srgbClr val="FFC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8F8218-C249-F5E9-68C6-808B2F97F51F}"/>
                </a:ext>
              </a:extLst>
            </p:cNvPr>
            <p:cNvSpPr txBox="1"/>
            <p:nvPr/>
          </p:nvSpPr>
          <p:spPr>
            <a:xfrm>
              <a:off x="1395229" y="4391763"/>
              <a:ext cx="11881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i="1" dirty="0">
                  <a:solidFill>
                    <a:srgbClr val="53535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Description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BAF9B7B-0984-22EF-75C0-80603805D0F4}"/>
              </a:ext>
            </a:extLst>
          </p:cNvPr>
          <p:cNvSpPr txBox="1"/>
          <p:nvPr/>
        </p:nvSpPr>
        <p:spPr>
          <a:xfrm>
            <a:off x="1275251" y="4588265"/>
            <a:ext cx="7228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연도별로 플랫폼 출고량을 살펴보았다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위 그래프는 앞선 그래프를 통해 총 출고량이 높은 다섯가지를 선정한 것이다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 err="1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그중에서도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53535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PS3</a:t>
            </a:r>
            <a:r>
              <a:rPr lang="ko-KR" altLang="en-US" sz="1400" dirty="0">
                <a:solidFill>
                  <a:srgbClr val="53535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 판매 추세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다른 플랫폼들에 비해 높은 편이다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7B367BC-C707-FEFD-0F19-7757DC1A6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8151" y="1305258"/>
            <a:ext cx="8267697" cy="246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1FD456-BED8-D9AD-08E5-DCABF66826D8}"/>
              </a:ext>
            </a:extLst>
          </p:cNvPr>
          <p:cNvSpPr txBox="1"/>
          <p:nvPr/>
        </p:nvSpPr>
        <p:spPr>
          <a:xfrm>
            <a:off x="932715" y="175719"/>
            <a:ext cx="405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-3</a:t>
            </a:r>
            <a:endParaRPr lang="ko-KR" altLang="en-US" sz="2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529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20"/>
    </mc:Choice>
    <mc:Fallback>
      <p:transition spd="slow" advTm="1392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D02081F5-A546-4704-9F11-02758BB9870F}"/>
              </a:ext>
            </a:extLst>
          </p:cNvPr>
          <p:cNvSpPr/>
          <p:nvPr/>
        </p:nvSpPr>
        <p:spPr>
          <a:xfrm>
            <a:off x="1406877" y="1180482"/>
            <a:ext cx="6705600" cy="26746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B6D03DE-9C5A-4BAE-9077-5C08BF805FB8}"/>
              </a:ext>
            </a:extLst>
          </p:cNvPr>
          <p:cNvGrpSpPr/>
          <p:nvPr/>
        </p:nvGrpSpPr>
        <p:grpSpPr>
          <a:xfrm>
            <a:off x="1406877" y="4296274"/>
            <a:ext cx="1252026" cy="317193"/>
            <a:chOff x="1324327" y="4296274"/>
            <a:chExt cx="1252026" cy="317193"/>
          </a:xfrm>
        </p:grpSpPr>
        <p:sp>
          <p:nvSpPr>
            <p:cNvPr id="60" name="직사각형 63">
              <a:extLst>
                <a:ext uri="{FF2B5EF4-FFF2-40B4-BE49-F238E27FC236}">
                  <a16:creationId xmlns:a16="http://schemas.microsoft.com/office/drawing/2014/main" id="{E5D0DBE9-0625-4ADB-85E8-E28C5153EF94}"/>
                </a:ext>
              </a:extLst>
            </p:cNvPr>
            <p:cNvSpPr/>
            <p:nvPr/>
          </p:nvSpPr>
          <p:spPr>
            <a:xfrm>
              <a:off x="1337756" y="4305689"/>
              <a:ext cx="1238597" cy="307778"/>
            </a:xfrm>
            <a:custGeom>
              <a:avLst/>
              <a:gdLst>
                <a:gd name="connsiteX0" fmla="*/ 0 w 2984745"/>
                <a:gd name="connsiteY0" fmla="*/ 0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0 w 2984745"/>
                <a:gd name="connsiteY4" fmla="*/ 0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08545 w 2984745"/>
                <a:gd name="connsiteY2" fmla="*/ 264915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4745" h="307778">
                  <a:moveTo>
                    <a:pt x="119063" y="33338"/>
                  </a:moveTo>
                  <a:lnTo>
                    <a:pt x="2984745" y="0"/>
                  </a:lnTo>
                  <a:lnTo>
                    <a:pt x="2908545" y="264915"/>
                  </a:lnTo>
                  <a:lnTo>
                    <a:pt x="0" y="307778"/>
                  </a:lnTo>
                  <a:lnTo>
                    <a:pt x="119063" y="33338"/>
                  </a:lnTo>
                  <a:close/>
                </a:path>
              </a:pathLst>
            </a:custGeom>
            <a:solidFill>
              <a:srgbClr val="FFC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EFFB76B-D5AD-472B-AB87-67FEB3486BFF}"/>
                </a:ext>
              </a:extLst>
            </p:cNvPr>
            <p:cNvSpPr txBox="1"/>
            <p:nvPr/>
          </p:nvSpPr>
          <p:spPr>
            <a:xfrm>
              <a:off x="1324327" y="4296274"/>
              <a:ext cx="11881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i="1" dirty="0">
                  <a:solidFill>
                    <a:srgbClr val="53535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Description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32752B2-CD0C-4C9B-AEA5-1354FE56E869}"/>
              </a:ext>
            </a:extLst>
          </p:cNvPr>
          <p:cNvSpPr txBox="1"/>
          <p:nvPr/>
        </p:nvSpPr>
        <p:spPr>
          <a:xfrm>
            <a:off x="1355048" y="4721942"/>
            <a:ext cx="703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앞의 분석들을 통해 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ACTION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PS3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에서의 출고량이 높은 것을 확인할 수 있었다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게임 데이터 중에서 두가지를 만족시키는 값을 확인한 결과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GTA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도출됨을 볼 수 있다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F487D4-214D-464F-B758-15F6F2FAEF7D}"/>
              </a:ext>
            </a:extLst>
          </p:cNvPr>
          <p:cNvSpPr/>
          <p:nvPr/>
        </p:nvSpPr>
        <p:spPr>
          <a:xfrm>
            <a:off x="3431722" y="1389207"/>
            <a:ext cx="2790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i="1" dirty="0">
                <a:solidFill>
                  <a:srgbClr val="53535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“Grand Theft Auto”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262A9D5-F96F-402D-8F77-0F49C9C60929}"/>
              </a:ext>
            </a:extLst>
          </p:cNvPr>
          <p:cNvGrpSpPr/>
          <p:nvPr/>
        </p:nvGrpSpPr>
        <p:grpSpPr>
          <a:xfrm>
            <a:off x="4826865" y="2847782"/>
            <a:ext cx="2974355" cy="798639"/>
            <a:chOff x="5194285" y="3036249"/>
            <a:chExt cx="2974355" cy="79863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28D2BD-0395-4904-82EC-B0B11581F78F}"/>
                </a:ext>
              </a:extLst>
            </p:cNvPr>
            <p:cNvSpPr txBox="1"/>
            <p:nvPr/>
          </p:nvSpPr>
          <p:spPr>
            <a:xfrm>
              <a:off x="5194285" y="3036249"/>
              <a:ext cx="29743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i="1" spc="-90" dirty="0">
                  <a:solidFill>
                    <a:srgbClr val="53535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Platform</a:t>
              </a:r>
              <a:endParaRPr lang="en-US" altLang="ko-KR" sz="3200" spc="600" dirty="0">
                <a:solidFill>
                  <a:srgbClr val="53535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6C032E0-A5F9-48B4-ADA8-2441EAF3DF9D}"/>
                </a:ext>
              </a:extLst>
            </p:cNvPr>
            <p:cNvSpPr/>
            <p:nvPr/>
          </p:nvSpPr>
          <p:spPr>
            <a:xfrm>
              <a:off x="6168284" y="3250113"/>
              <a:ext cx="98296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i="1" spc="300" dirty="0">
                  <a:ln>
                    <a:solidFill>
                      <a:srgbClr val="535353"/>
                    </a:solidFill>
                  </a:ln>
                  <a:solidFill>
                    <a:srgbClr val="FFC000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PS3</a:t>
              </a:r>
              <a:endParaRPr lang="ko-KR" altLang="en-US" sz="3200" i="1" spc="300" dirty="0">
                <a:ln>
                  <a:solidFill>
                    <a:srgbClr val="535353"/>
                  </a:solidFill>
                </a:ln>
                <a:solidFill>
                  <a:srgbClr val="FFC0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7D458AB-D494-41BC-8FC9-D124C78F2CA4}"/>
              </a:ext>
            </a:extLst>
          </p:cNvPr>
          <p:cNvGrpSpPr/>
          <p:nvPr/>
        </p:nvGrpSpPr>
        <p:grpSpPr>
          <a:xfrm>
            <a:off x="1718135" y="2847782"/>
            <a:ext cx="2974355" cy="793045"/>
            <a:chOff x="1597645" y="2831306"/>
            <a:chExt cx="2974355" cy="79304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DDE8118-81F5-449B-B204-36A0A15A5110}"/>
                </a:ext>
              </a:extLst>
            </p:cNvPr>
            <p:cNvSpPr txBox="1"/>
            <p:nvPr/>
          </p:nvSpPr>
          <p:spPr>
            <a:xfrm>
              <a:off x="1597645" y="2831306"/>
              <a:ext cx="29743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i="1" spc="-90" dirty="0">
                  <a:solidFill>
                    <a:srgbClr val="53535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Genre</a:t>
              </a:r>
              <a:endParaRPr lang="en-US" altLang="ko-KR" sz="3200" spc="600" dirty="0">
                <a:solidFill>
                  <a:srgbClr val="535353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3BC287B3-CD5E-4119-8E68-DD66A65E4F1D}"/>
                </a:ext>
              </a:extLst>
            </p:cNvPr>
            <p:cNvSpPr/>
            <p:nvPr/>
          </p:nvSpPr>
          <p:spPr>
            <a:xfrm>
              <a:off x="1905653" y="3039576"/>
              <a:ext cx="190366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200" i="1" spc="300" dirty="0">
                  <a:ln>
                    <a:solidFill>
                      <a:srgbClr val="535353"/>
                    </a:solidFill>
                  </a:ln>
                  <a:solidFill>
                    <a:srgbClr val="FFC000"/>
                  </a:solidFill>
                  <a:latin typeface="Noto Sans CJK KR Black" panose="020B0A00000000000000" pitchFamily="34" charset="-127"/>
                  <a:ea typeface="Noto Sans CJK KR Black" panose="020B0A00000000000000" pitchFamily="34" charset="-127"/>
                </a:rPr>
                <a:t>ACTION</a:t>
              </a:r>
              <a:endParaRPr lang="ko-KR" altLang="en-US" sz="3200" i="1" spc="300" dirty="0">
                <a:ln>
                  <a:solidFill>
                    <a:srgbClr val="535353"/>
                  </a:solidFill>
                </a:ln>
                <a:solidFill>
                  <a:srgbClr val="FFC00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endParaRPr>
            </a:p>
          </p:txBody>
        </p:sp>
      </p:grp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3E5E7DB-AC85-4EAD-97B3-D1E05816A35D}"/>
              </a:ext>
            </a:extLst>
          </p:cNvPr>
          <p:cNvCxnSpPr>
            <a:cxnSpLocks/>
            <a:stCxn id="4" idx="2"/>
            <a:endCxn id="49" idx="0"/>
          </p:cNvCxnSpPr>
          <p:nvPr/>
        </p:nvCxnSpPr>
        <p:spPr>
          <a:xfrm flipH="1">
            <a:off x="3205313" y="1789317"/>
            <a:ext cx="1621552" cy="1058465"/>
          </a:xfrm>
          <a:prstGeom prst="straightConnector1">
            <a:avLst/>
          </a:prstGeom>
          <a:ln>
            <a:solidFill>
              <a:srgbClr val="535353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3ECCF0A-17EB-4CF6-BB9F-1CDA63062350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4826865" y="1789317"/>
            <a:ext cx="1487178" cy="1058465"/>
          </a:xfrm>
          <a:prstGeom prst="straightConnector1">
            <a:avLst/>
          </a:prstGeom>
          <a:ln>
            <a:solidFill>
              <a:srgbClr val="535353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6FEFA01-DC45-9DFF-79DF-694A9AA107D7}"/>
              </a:ext>
            </a:extLst>
          </p:cNvPr>
          <p:cNvSpPr txBox="1"/>
          <p:nvPr/>
        </p:nvSpPr>
        <p:spPr>
          <a:xfrm>
            <a:off x="327661" y="509656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18434-233D-34C3-C158-D557C024D7D8}"/>
              </a:ext>
            </a:extLst>
          </p:cNvPr>
          <p:cNvSpPr txBox="1"/>
          <p:nvPr/>
        </p:nvSpPr>
        <p:spPr>
          <a:xfrm>
            <a:off x="387718" y="47560"/>
            <a:ext cx="6078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3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78DE04-C45D-8C60-BA9D-7179124C26A4}"/>
              </a:ext>
            </a:extLst>
          </p:cNvPr>
          <p:cNvSpPr/>
          <p:nvPr/>
        </p:nvSpPr>
        <p:spPr>
          <a:xfrm>
            <a:off x="99061" y="-5296"/>
            <a:ext cx="228600" cy="965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1AA0F-AD13-3B1C-442D-0E31906C0CAB}"/>
              </a:ext>
            </a:extLst>
          </p:cNvPr>
          <p:cNvSpPr txBox="1"/>
          <p:nvPr/>
        </p:nvSpPr>
        <p:spPr>
          <a:xfrm>
            <a:off x="932715" y="175719"/>
            <a:ext cx="405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-4</a:t>
            </a:r>
            <a:endParaRPr lang="ko-KR" altLang="en-US" sz="2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48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624"/>
    </mc:Choice>
    <mc:Fallback>
      <p:transition advTm="62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5B6D03DE-9C5A-4BAE-9077-5C08BF805FB8}"/>
              </a:ext>
            </a:extLst>
          </p:cNvPr>
          <p:cNvGrpSpPr/>
          <p:nvPr/>
        </p:nvGrpSpPr>
        <p:grpSpPr>
          <a:xfrm>
            <a:off x="1406877" y="4296274"/>
            <a:ext cx="1252026" cy="317193"/>
            <a:chOff x="1324327" y="4296274"/>
            <a:chExt cx="1252026" cy="317193"/>
          </a:xfrm>
        </p:grpSpPr>
        <p:sp>
          <p:nvSpPr>
            <p:cNvPr id="60" name="직사각형 63">
              <a:extLst>
                <a:ext uri="{FF2B5EF4-FFF2-40B4-BE49-F238E27FC236}">
                  <a16:creationId xmlns:a16="http://schemas.microsoft.com/office/drawing/2014/main" id="{E5D0DBE9-0625-4ADB-85E8-E28C5153EF94}"/>
                </a:ext>
              </a:extLst>
            </p:cNvPr>
            <p:cNvSpPr/>
            <p:nvPr/>
          </p:nvSpPr>
          <p:spPr>
            <a:xfrm>
              <a:off x="1337756" y="4305689"/>
              <a:ext cx="1238597" cy="307778"/>
            </a:xfrm>
            <a:custGeom>
              <a:avLst/>
              <a:gdLst>
                <a:gd name="connsiteX0" fmla="*/ 0 w 2984745"/>
                <a:gd name="connsiteY0" fmla="*/ 0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0 w 2984745"/>
                <a:gd name="connsiteY4" fmla="*/ 0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08545 w 2984745"/>
                <a:gd name="connsiteY2" fmla="*/ 264915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4745" h="307778">
                  <a:moveTo>
                    <a:pt x="119063" y="33338"/>
                  </a:moveTo>
                  <a:lnTo>
                    <a:pt x="2984745" y="0"/>
                  </a:lnTo>
                  <a:lnTo>
                    <a:pt x="2908545" y="264915"/>
                  </a:lnTo>
                  <a:lnTo>
                    <a:pt x="0" y="307778"/>
                  </a:lnTo>
                  <a:lnTo>
                    <a:pt x="119063" y="33338"/>
                  </a:lnTo>
                  <a:close/>
                </a:path>
              </a:pathLst>
            </a:custGeom>
            <a:solidFill>
              <a:srgbClr val="FFC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EFFB76B-D5AD-472B-AB87-67FEB3486BFF}"/>
                </a:ext>
              </a:extLst>
            </p:cNvPr>
            <p:cNvSpPr txBox="1"/>
            <p:nvPr/>
          </p:nvSpPr>
          <p:spPr>
            <a:xfrm>
              <a:off x="1324327" y="4296274"/>
              <a:ext cx="11881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i="1" dirty="0">
                  <a:solidFill>
                    <a:srgbClr val="53535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Description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32752B2-CD0C-4C9B-AEA5-1354FE56E869}"/>
              </a:ext>
            </a:extLst>
          </p:cNvPr>
          <p:cNvSpPr txBox="1"/>
          <p:nvPr/>
        </p:nvSpPr>
        <p:spPr>
          <a:xfrm>
            <a:off x="1355048" y="4721942"/>
            <a:ext cx="703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앞의 분석들을 통해 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ACTION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PS3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에서의 출고량이 높은 것을 확인할 수 있었다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전체 게임 데이터 중에서 두가지를 만족시키는 값을 확인한 결과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GTA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도출됨을 볼 수 있다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EFA01-DC45-9DFF-79DF-694A9AA107D7}"/>
              </a:ext>
            </a:extLst>
          </p:cNvPr>
          <p:cNvSpPr txBox="1"/>
          <p:nvPr/>
        </p:nvSpPr>
        <p:spPr>
          <a:xfrm>
            <a:off x="327661" y="509656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18434-233D-34C3-C158-D557C024D7D8}"/>
              </a:ext>
            </a:extLst>
          </p:cNvPr>
          <p:cNvSpPr txBox="1"/>
          <p:nvPr/>
        </p:nvSpPr>
        <p:spPr>
          <a:xfrm>
            <a:off x="387718" y="47560"/>
            <a:ext cx="6078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3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78DE04-C45D-8C60-BA9D-7179124C26A4}"/>
              </a:ext>
            </a:extLst>
          </p:cNvPr>
          <p:cNvSpPr/>
          <p:nvPr/>
        </p:nvSpPr>
        <p:spPr>
          <a:xfrm>
            <a:off x="99061" y="-5296"/>
            <a:ext cx="228600" cy="965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1AA0F-AD13-3B1C-442D-0E31906C0CAB}"/>
              </a:ext>
            </a:extLst>
          </p:cNvPr>
          <p:cNvSpPr txBox="1"/>
          <p:nvPr/>
        </p:nvSpPr>
        <p:spPr>
          <a:xfrm>
            <a:off x="932715" y="175719"/>
            <a:ext cx="405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-4</a:t>
            </a:r>
            <a:endParaRPr lang="ko-KR" altLang="en-US" sz="2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B2BDEB4-8EF2-244E-918F-3FB17E30B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598" y="960120"/>
            <a:ext cx="4864804" cy="345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341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7039"/>
    </mc:Choice>
    <mc:Fallback>
      <p:transition advTm="1703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6F92AE-877C-A0B9-6202-D130355472D7}"/>
              </a:ext>
            </a:extLst>
          </p:cNvPr>
          <p:cNvGrpSpPr/>
          <p:nvPr/>
        </p:nvGrpSpPr>
        <p:grpSpPr>
          <a:xfrm>
            <a:off x="942072" y="2339121"/>
            <a:ext cx="7259857" cy="984371"/>
            <a:chOff x="1731743" y="2155069"/>
            <a:chExt cx="5925777" cy="88448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403F720-E73A-0A69-A95F-671108C321DE}"/>
                </a:ext>
              </a:extLst>
            </p:cNvPr>
            <p:cNvGrpSpPr/>
            <p:nvPr/>
          </p:nvGrpSpPr>
          <p:grpSpPr>
            <a:xfrm>
              <a:off x="1731743" y="2179472"/>
              <a:ext cx="1018227" cy="860080"/>
              <a:chOff x="3189580" y="1356012"/>
              <a:chExt cx="1018227" cy="860080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D24773A0-0550-4450-991C-A62651A468D6}"/>
                  </a:ext>
                </a:extLst>
              </p:cNvPr>
              <p:cNvSpPr/>
              <p:nvPr/>
            </p:nvSpPr>
            <p:spPr>
              <a:xfrm>
                <a:off x="3286409" y="1908314"/>
                <a:ext cx="861133" cy="307778"/>
              </a:xfrm>
              <a:custGeom>
                <a:avLst/>
                <a:gdLst>
                  <a:gd name="connsiteX0" fmla="*/ 0 w 2984745"/>
                  <a:gd name="connsiteY0" fmla="*/ 0 h 307778"/>
                  <a:gd name="connsiteX1" fmla="*/ 2984745 w 2984745"/>
                  <a:gd name="connsiteY1" fmla="*/ 0 h 307778"/>
                  <a:gd name="connsiteX2" fmla="*/ 2984745 w 2984745"/>
                  <a:gd name="connsiteY2" fmla="*/ 307778 h 307778"/>
                  <a:gd name="connsiteX3" fmla="*/ 0 w 2984745"/>
                  <a:gd name="connsiteY3" fmla="*/ 307778 h 307778"/>
                  <a:gd name="connsiteX4" fmla="*/ 0 w 2984745"/>
                  <a:gd name="connsiteY4" fmla="*/ 0 h 307778"/>
                  <a:gd name="connsiteX0" fmla="*/ 119063 w 2984745"/>
                  <a:gd name="connsiteY0" fmla="*/ 33338 h 307778"/>
                  <a:gd name="connsiteX1" fmla="*/ 2984745 w 2984745"/>
                  <a:gd name="connsiteY1" fmla="*/ 0 h 307778"/>
                  <a:gd name="connsiteX2" fmla="*/ 2984745 w 2984745"/>
                  <a:gd name="connsiteY2" fmla="*/ 307778 h 307778"/>
                  <a:gd name="connsiteX3" fmla="*/ 0 w 2984745"/>
                  <a:gd name="connsiteY3" fmla="*/ 307778 h 307778"/>
                  <a:gd name="connsiteX4" fmla="*/ 119063 w 2984745"/>
                  <a:gd name="connsiteY4" fmla="*/ 33338 h 307778"/>
                  <a:gd name="connsiteX0" fmla="*/ 119063 w 2984745"/>
                  <a:gd name="connsiteY0" fmla="*/ 33338 h 307778"/>
                  <a:gd name="connsiteX1" fmla="*/ 2984745 w 2984745"/>
                  <a:gd name="connsiteY1" fmla="*/ 0 h 307778"/>
                  <a:gd name="connsiteX2" fmla="*/ 2908545 w 2984745"/>
                  <a:gd name="connsiteY2" fmla="*/ 264915 h 307778"/>
                  <a:gd name="connsiteX3" fmla="*/ 0 w 2984745"/>
                  <a:gd name="connsiteY3" fmla="*/ 307778 h 307778"/>
                  <a:gd name="connsiteX4" fmla="*/ 119063 w 2984745"/>
                  <a:gd name="connsiteY4" fmla="*/ 33338 h 307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4745" h="307778">
                    <a:moveTo>
                      <a:pt x="119063" y="33338"/>
                    </a:moveTo>
                    <a:lnTo>
                      <a:pt x="2984745" y="0"/>
                    </a:lnTo>
                    <a:lnTo>
                      <a:pt x="2908545" y="264915"/>
                    </a:lnTo>
                    <a:lnTo>
                      <a:pt x="0" y="307778"/>
                    </a:lnTo>
                    <a:lnTo>
                      <a:pt x="119063" y="33338"/>
                    </a:lnTo>
                    <a:close/>
                  </a:path>
                </a:pathLst>
              </a:custGeom>
              <a:solidFill>
                <a:srgbClr val="FFC000">
                  <a:alpha val="4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423147-1F6D-4345-9C87-B6D2F5CDFC7C}"/>
                  </a:ext>
                </a:extLst>
              </p:cNvPr>
              <p:cNvSpPr txBox="1"/>
              <p:nvPr/>
            </p:nvSpPr>
            <p:spPr>
              <a:xfrm>
                <a:off x="3286409" y="1356012"/>
                <a:ext cx="8611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spc="650" dirty="0">
                    <a:solidFill>
                      <a:srgbClr val="535353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01</a:t>
                </a:r>
                <a:endParaRPr lang="ko-KR" altLang="en-US" sz="3200" spc="650" dirty="0">
                  <a:solidFill>
                    <a:srgbClr val="53535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8C9336-2614-4620-8417-9F27476E1501}"/>
                  </a:ext>
                </a:extLst>
              </p:cNvPr>
              <p:cNvSpPr txBox="1"/>
              <p:nvPr/>
            </p:nvSpPr>
            <p:spPr>
              <a:xfrm>
                <a:off x="3189580" y="1921152"/>
                <a:ext cx="101822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100" spc="300" dirty="0">
                    <a:solidFill>
                      <a:srgbClr val="53535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데이터설명</a:t>
                </a: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95FFA44A-1837-9E33-547D-28F8DC3343AC}"/>
                </a:ext>
              </a:extLst>
            </p:cNvPr>
            <p:cNvGrpSpPr/>
            <p:nvPr/>
          </p:nvGrpSpPr>
          <p:grpSpPr>
            <a:xfrm>
              <a:off x="4995540" y="2155069"/>
              <a:ext cx="1018227" cy="861775"/>
              <a:chOff x="3207861" y="2609625"/>
              <a:chExt cx="1018227" cy="861775"/>
            </a:xfrm>
          </p:grpSpPr>
          <p:sp>
            <p:nvSpPr>
              <p:cNvPr id="29" name="직사각형 63">
                <a:extLst>
                  <a:ext uri="{FF2B5EF4-FFF2-40B4-BE49-F238E27FC236}">
                    <a16:creationId xmlns:a16="http://schemas.microsoft.com/office/drawing/2014/main" id="{3D648178-602D-4EBB-B490-F999120CA45F}"/>
                  </a:ext>
                </a:extLst>
              </p:cNvPr>
              <p:cNvSpPr/>
              <p:nvPr/>
            </p:nvSpPr>
            <p:spPr>
              <a:xfrm>
                <a:off x="3268129" y="3163622"/>
                <a:ext cx="861133" cy="307778"/>
              </a:xfrm>
              <a:custGeom>
                <a:avLst/>
                <a:gdLst>
                  <a:gd name="connsiteX0" fmla="*/ 0 w 2984745"/>
                  <a:gd name="connsiteY0" fmla="*/ 0 h 307778"/>
                  <a:gd name="connsiteX1" fmla="*/ 2984745 w 2984745"/>
                  <a:gd name="connsiteY1" fmla="*/ 0 h 307778"/>
                  <a:gd name="connsiteX2" fmla="*/ 2984745 w 2984745"/>
                  <a:gd name="connsiteY2" fmla="*/ 307778 h 307778"/>
                  <a:gd name="connsiteX3" fmla="*/ 0 w 2984745"/>
                  <a:gd name="connsiteY3" fmla="*/ 307778 h 307778"/>
                  <a:gd name="connsiteX4" fmla="*/ 0 w 2984745"/>
                  <a:gd name="connsiteY4" fmla="*/ 0 h 307778"/>
                  <a:gd name="connsiteX0" fmla="*/ 119063 w 2984745"/>
                  <a:gd name="connsiteY0" fmla="*/ 33338 h 307778"/>
                  <a:gd name="connsiteX1" fmla="*/ 2984745 w 2984745"/>
                  <a:gd name="connsiteY1" fmla="*/ 0 h 307778"/>
                  <a:gd name="connsiteX2" fmla="*/ 2984745 w 2984745"/>
                  <a:gd name="connsiteY2" fmla="*/ 307778 h 307778"/>
                  <a:gd name="connsiteX3" fmla="*/ 0 w 2984745"/>
                  <a:gd name="connsiteY3" fmla="*/ 307778 h 307778"/>
                  <a:gd name="connsiteX4" fmla="*/ 119063 w 2984745"/>
                  <a:gd name="connsiteY4" fmla="*/ 33338 h 307778"/>
                  <a:gd name="connsiteX0" fmla="*/ 119063 w 2984745"/>
                  <a:gd name="connsiteY0" fmla="*/ 33338 h 307778"/>
                  <a:gd name="connsiteX1" fmla="*/ 2984745 w 2984745"/>
                  <a:gd name="connsiteY1" fmla="*/ 0 h 307778"/>
                  <a:gd name="connsiteX2" fmla="*/ 2908545 w 2984745"/>
                  <a:gd name="connsiteY2" fmla="*/ 264915 h 307778"/>
                  <a:gd name="connsiteX3" fmla="*/ 0 w 2984745"/>
                  <a:gd name="connsiteY3" fmla="*/ 307778 h 307778"/>
                  <a:gd name="connsiteX4" fmla="*/ 119063 w 2984745"/>
                  <a:gd name="connsiteY4" fmla="*/ 33338 h 307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4745" h="307778">
                    <a:moveTo>
                      <a:pt x="119063" y="33338"/>
                    </a:moveTo>
                    <a:lnTo>
                      <a:pt x="2984745" y="0"/>
                    </a:lnTo>
                    <a:lnTo>
                      <a:pt x="2908545" y="264915"/>
                    </a:lnTo>
                    <a:lnTo>
                      <a:pt x="0" y="307778"/>
                    </a:lnTo>
                    <a:lnTo>
                      <a:pt x="119063" y="33338"/>
                    </a:lnTo>
                    <a:close/>
                  </a:path>
                </a:pathLst>
              </a:custGeom>
              <a:solidFill>
                <a:srgbClr val="FFC000">
                  <a:alpha val="4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45B7C86-82B8-4AB8-88E0-ED512D1DBDC2}"/>
                  </a:ext>
                </a:extLst>
              </p:cNvPr>
              <p:cNvSpPr txBox="1"/>
              <p:nvPr/>
            </p:nvSpPr>
            <p:spPr>
              <a:xfrm>
                <a:off x="3286409" y="2609625"/>
                <a:ext cx="8611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spc="650" dirty="0">
                    <a:solidFill>
                      <a:srgbClr val="535353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03</a:t>
                </a:r>
                <a:endParaRPr lang="ko-KR" altLang="en-US" sz="3200" spc="650" dirty="0">
                  <a:solidFill>
                    <a:srgbClr val="53535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0D0FA78-A1E4-4EB3-BDAF-3A6748819366}"/>
                  </a:ext>
                </a:extLst>
              </p:cNvPr>
              <p:cNvSpPr txBox="1"/>
              <p:nvPr/>
            </p:nvSpPr>
            <p:spPr>
              <a:xfrm>
                <a:off x="3207861" y="3186706"/>
                <a:ext cx="101822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100" spc="300" dirty="0">
                    <a:solidFill>
                      <a:srgbClr val="53535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데이터분석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E01AF81-3DF2-59DF-E62B-02351324F4FD}"/>
                </a:ext>
              </a:extLst>
            </p:cNvPr>
            <p:cNvGrpSpPr/>
            <p:nvPr/>
          </p:nvGrpSpPr>
          <p:grpSpPr>
            <a:xfrm>
              <a:off x="3324152" y="2163460"/>
              <a:ext cx="1018227" cy="849834"/>
              <a:chOff x="4908544" y="1356012"/>
              <a:chExt cx="1018227" cy="849834"/>
            </a:xfrm>
          </p:grpSpPr>
          <p:sp>
            <p:nvSpPr>
              <p:cNvPr id="28" name="직사각형 63">
                <a:extLst>
                  <a:ext uri="{FF2B5EF4-FFF2-40B4-BE49-F238E27FC236}">
                    <a16:creationId xmlns:a16="http://schemas.microsoft.com/office/drawing/2014/main" id="{201816B1-2703-46D6-A1E4-CAA783F7E6C1}"/>
                  </a:ext>
                </a:extLst>
              </p:cNvPr>
              <p:cNvSpPr/>
              <p:nvPr/>
            </p:nvSpPr>
            <p:spPr>
              <a:xfrm>
                <a:off x="4963195" y="1898068"/>
                <a:ext cx="861133" cy="307778"/>
              </a:xfrm>
              <a:custGeom>
                <a:avLst/>
                <a:gdLst>
                  <a:gd name="connsiteX0" fmla="*/ 0 w 2984745"/>
                  <a:gd name="connsiteY0" fmla="*/ 0 h 307778"/>
                  <a:gd name="connsiteX1" fmla="*/ 2984745 w 2984745"/>
                  <a:gd name="connsiteY1" fmla="*/ 0 h 307778"/>
                  <a:gd name="connsiteX2" fmla="*/ 2984745 w 2984745"/>
                  <a:gd name="connsiteY2" fmla="*/ 307778 h 307778"/>
                  <a:gd name="connsiteX3" fmla="*/ 0 w 2984745"/>
                  <a:gd name="connsiteY3" fmla="*/ 307778 h 307778"/>
                  <a:gd name="connsiteX4" fmla="*/ 0 w 2984745"/>
                  <a:gd name="connsiteY4" fmla="*/ 0 h 307778"/>
                  <a:gd name="connsiteX0" fmla="*/ 119063 w 2984745"/>
                  <a:gd name="connsiteY0" fmla="*/ 33338 h 307778"/>
                  <a:gd name="connsiteX1" fmla="*/ 2984745 w 2984745"/>
                  <a:gd name="connsiteY1" fmla="*/ 0 h 307778"/>
                  <a:gd name="connsiteX2" fmla="*/ 2984745 w 2984745"/>
                  <a:gd name="connsiteY2" fmla="*/ 307778 h 307778"/>
                  <a:gd name="connsiteX3" fmla="*/ 0 w 2984745"/>
                  <a:gd name="connsiteY3" fmla="*/ 307778 h 307778"/>
                  <a:gd name="connsiteX4" fmla="*/ 119063 w 2984745"/>
                  <a:gd name="connsiteY4" fmla="*/ 33338 h 307778"/>
                  <a:gd name="connsiteX0" fmla="*/ 119063 w 2984745"/>
                  <a:gd name="connsiteY0" fmla="*/ 33338 h 307778"/>
                  <a:gd name="connsiteX1" fmla="*/ 2984745 w 2984745"/>
                  <a:gd name="connsiteY1" fmla="*/ 0 h 307778"/>
                  <a:gd name="connsiteX2" fmla="*/ 2908545 w 2984745"/>
                  <a:gd name="connsiteY2" fmla="*/ 264915 h 307778"/>
                  <a:gd name="connsiteX3" fmla="*/ 0 w 2984745"/>
                  <a:gd name="connsiteY3" fmla="*/ 307778 h 307778"/>
                  <a:gd name="connsiteX4" fmla="*/ 119063 w 2984745"/>
                  <a:gd name="connsiteY4" fmla="*/ 33338 h 307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4745" h="307778">
                    <a:moveTo>
                      <a:pt x="119063" y="33338"/>
                    </a:moveTo>
                    <a:lnTo>
                      <a:pt x="2984745" y="0"/>
                    </a:lnTo>
                    <a:lnTo>
                      <a:pt x="2908545" y="264915"/>
                    </a:lnTo>
                    <a:lnTo>
                      <a:pt x="0" y="307778"/>
                    </a:lnTo>
                    <a:lnTo>
                      <a:pt x="119063" y="33338"/>
                    </a:lnTo>
                    <a:close/>
                  </a:path>
                </a:pathLst>
              </a:custGeom>
              <a:solidFill>
                <a:srgbClr val="FFC000">
                  <a:alpha val="4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5C3EB3-3EC0-4493-8A90-FE21BD462B76}"/>
                  </a:ext>
                </a:extLst>
              </p:cNvPr>
              <p:cNvSpPr txBox="1"/>
              <p:nvPr/>
            </p:nvSpPr>
            <p:spPr>
              <a:xfrm>
                <a:off x="4996448" y="1356012"/>
                <a:ext cx="8611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spc="650" dirty="0">
                    <a:solidFill>
                      <a:srgbClr val="535353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02</a:t>
                </a:r>
                <a:endParaRPr lang="ko-KR" altLang="en-US" sz="3200" spc="650" dirty="0">
                  <a:solidFill>
                    <a:srgbClr val="53535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6DE9B97-7615-445A-87FD-D9BC214A2E8A}"/>
                  </a:ext>
                </a:extLst>
              </p:cNvPr>
              <p:cNvSpPr txBox="1"/>
              <p:nvPr/>
            </p:nvSpPr>
            <p:spPr>
              <a:xfrm>
                <a:off x="4908544" y="1917862"/>
                <a:ext cx="101822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100" spc="300" dirty="0">
                    <a:solidFill>
                      <a:srgbClr val="535353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데이터처리</a:t>
                </a: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8C7618D-49DC-97B5-961A-1DEF1B24515F}"/>
                </a:ext>
              </a:extLst>
            </p:cNvPr>
            <p:cNvGrpSpPr/>
            <p:nvPr/>
          </p:nvGrpSpPr>
          <p:grpSpPr>
            <a:xfrm>
              <a:off x="6639292" y="2157907"/>
              <a:ext cx="1018228" cy="855387"/>
              <a:chOff x="4917914" y="2609625"/>
              <a:chExt cx="1018228" cy="855387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11C2300-52C9-4776-B6CD-2F54C9348361}"/>
                  </a:ext>
                </a:extLst>
              </p:cNvPr>
              <p:cNvSpPr txBox="1"/>
              <p:nvPr/>
            </p:nvSpPr>
            <p:spPr>
              <a:xfrm>
                <a:off x="4996448" y="2609625"/>
                <a:ext cx="86113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3200" spc="650" dirty="0">
                    <a:solidFill>
                      <a:srgbClr val="535353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04</a:t>
                </a:r>
                <a:endParaRPr lang="ko-KR" altLang="en-US" sz="3200" spc="650" dirty="0">
                  <a:solidFill>
                    <a:srgbClr val="53535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7602BEF-1F71-74EC-441C-75BEFB38B635}"/>
                  </a:ext>
                </a:extLst>
              </p:cNvPr>
              <p:cNvGrpSpPr/>
              <p:nvPr/>
            </p:nvGrpSpPr>
            <p:grpSpPr>
              <a:xfrm>
                <a:off x="4917914" y="3157234"/>
                <a:ext cx="1018228" cy="307778"/>
                <a:chOff x="4917914" y="3157234"/>
                <a:chExt cx="1018228" cy="307778"/>
              </a:xfrm>
            </p:grpSpPr>
            <p:sp>
              <p:nvSpPr>
                <p:cNvPr id="30" name="직사각형 63">
                  <a:extLst>
                    <a:ext uri="{FF2B5EF4-FFF2-40B4-BE49-F238E27FC236}">
                      <a16:creationId xmlns:a16="http://schemas.microsoft.com/office/drawing/2014/main" id="{32AAFB6C-4ED4-41FD-94DD-8283675EA3AA}"/>
                    </a:ext>
                  </a:extLst>
                </p:cNvPr>
                <p:cNvSpPr/>
                <p:nvPr/>
              </p:nvSpPr>
              <p:spPr>
                <a:xfrm>
                  <a:off x="4996447" y="3157234"/>
                  <a:ext cx="861133" cy="307778"/>
                </a:xfrm>
                <a:custGeom>
                  <a:avLst/>
                  <a:gdLst>
                    <a:gd name="connsiteX0" fmla="*/ 0 w 2984745"/>
                    <a:gd name="connsiteY0" fmla="*/ 0 h 307778"/>
                    <a:gd name="connsiteX1" fmla="*/ 2984745 w 2984745"/>
                    <a:gd name="connsiteY1" fmla="*/ 0 h 307778"/>
                    <a:gd name="connsiteX2" fmla="*/ 2984745 w 2984745"/>
                    <a:gd name="connsiteY2" fmla="*/ 307778 h 307778"/>
                    <a:gd name="connsiteX3" fmla="*/ 0 w 2984745"/>
                    <a:gd name="connsiteY3" fmla="*/ 307778 h 307778"/>
                    <a:gd name="connsiteX4" fmla="*/ 0 w 2984745"/>
                    <a:gd name="connsiteY4" fmla="*/ 0 h 307778"/>
                    <a:gd name="connsiteX0" fmla="*/ 119063 w 2984745"/>
                    <a:gd name="connsiteY0" fmla="*/ 33338 h 307778"/>
                    <a:gd name="connsiteX1" fmla="*/ 2984745 w 2984745"/>
                    <a:gd name="connsiteY1" fmla="*/ 0 h 307778"/>
                    <a:gd name="connsiteX2" fmla="*/ 2984745 w 2984745"/>
                    <a:gd name="connsiteY2" fmla="*/ 307778 h 307778"/>
                    <a:gd name="connsiteX3" fmla="*/ 0 w 2984745"/>
                    <a:gd name="connsiteY3" fmla="*/ 307778 h 307778"/>
                    <a:gd name="connsiteX4" fmla="*/ 119063 w 2984745"/>
                    <a:gd name="connsiteY4" fmla="*/ 33338 h 307778"/>
                    <a:gd name="connsiteX0" fmla="*/ 119063 w 2984745"/>
                    <a:gd name="connsiteY0" fmla="*/ 33338 h 307778"/>
                    <a:gd name="connsiteX1" fmla="*/ 2984745 w 2984745"/>
                    <a:gd name="connsiteY1" fmla="*/ 0 h 307778"/>
                    <a:gd name="connsiteX2" fmla="*/ 2908545 w 2984745"/>
                    <a:gd name="connsiteY2" fmla="*/ 264915 h 307778"/>
                    <a:gd name="connsiteX3" fmla="*/ 0 w 2984745"/>
                    <a:gd name="connsiteY3" fmla="*/ 307778 h 307778"/>
                    <a:gd name="connsiteX4" fmla="*/ 119063 w 2984745"/>
                    <a:gd name="connsiteY4" fmla="*/ 33338 h 307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4745" h="307778">
                      <a:moveTo>
                        <a:pt x="119063" y="33338"/>
                      </a:moveTo>
                      <a:lnTo>
                        <a:pt x="2984745" y="0"/>
                      </a:lnTo>
                      <a:lnTo>
                        <a:pt x="2908545" y="264915"/>
                      </a:lnTo>
                      <a:lnTo>
                        <a:pt x="0" y="307778"/>
                      </a:lnTo>
                      <a:lnTo>
                        <a:pt x="119063" y="33338"/>
                      </a:lnTo>
                      <a:close/>
                    </a:path>
                  </a:pathLst>
                </a:custGeom>
                <a:solidFill>
                  <a:srgbClr val="FFC000">
                    <a:alpha val="4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07B0E1C-220E-41E4-B916-01A3F2391DBF}"/>
                    </a:ext>
                  </a:extLst>
                </p:cNvPr>
                <p:cNvSpPr txBox="1"/>
                <p:nvPr/>
              </p:nvSpPr>
              <p:spPr>
                <a:xfrm>
                  <a:off x="4917914" y="3178903"/>
                  <a:ext cx="1018228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100" spc="300" dirty="0">
                      <a:solidFill>
                        <a:srgbClr val="535353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데이터결과</a:t>
                  </a:r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C3A1FF56-688E-44AD-9F4E-DA4DF619A3B2}"/>
              </a:ext>
            </a:extLst>
          </p:cNvPr>
          <p:cNvGrpSpPr/>
          <p:nvPr/>
        </p:nvGrpSpPr>
        <p:grpSpPr>
          <a:xfrm>
            <a:off x="3898142" y="749139"/>
            <a:ext cx="1666242" cy="596699"/>
            <a:chOff x="3914609" y="627219"/>
            <a:chExt cx="1666242" cy="59669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B1A3C60-7834-417B-8AF2-96C9D9EBDA49}"/>
                </a:ext>
              </a:extLst>
            </p:cNvPr>
            <p:cNvSpPr/>
            <p:nvPr/>
          </p:nvSpPr>
          <p:spPr>
            <a:xfrm>
              <a:off x="5139120" y="627219"/>
              <a:ext cx="441731" cy="441831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CD8D217-0FEC-48AB-9D35-5A2E88890B78}"/>
                </a:ext>
              </a:extLst>
            </p:cNvPr>
            <p:cNvSpPr/>
            <p:nvPr/>
          </p:nvSpPr>
          <p:spPr>
            <a:xfrm>
              <a:off x="4946643" y="710615"/>
              <a:ext cx="312405" cy="441830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C824D6C-F805-4B82-BFEF-F1B064AE913E}"/>
                </a:ext>
              </a:extLst>
            </p:cNvPr>
            <p:cNvSpPr txBox="1"/>
            <p:nvPr/>
          </p:nvSpPr>
          <p:spPr>
            <a:xfrm>
              <a:off x="3914609" y="639143"/>
              <a:ext cx="131478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srgbClr val="53535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INDEX</a:t>
              </a:r>
              <a:endParaRPr lang="ko-KR" altLang="en-US" sz="3200" spc="-150" dirty="0">
                <a:solidFill>
                  <a:srgbClr val="53535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0463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4489"/>
    </mc:Choice>
    <mc:Fallback>
      <p:transition advTm="1448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5B6D03DE-9C5A-4BAE-9077-5C08BF805FB8}"/>
              </a:ext>
            </a:extLst>
          </p:cNvPr>
          <p:cNvGrpSpPr/>
          <p:nvPr/>
        </p:nvGrpSpPr>
        <p:grpSpPr>
          <a:xfrm>
            <a:off x="1406877" y="4296274"/>
            <a:ext cx="1252026" cy="317193"/>
            <a:chOff x="1324327" y="4296274"/>
            <a:chExt cx="1252026" cy="317193"/>
          </a:xfrm>
        </p:grpSpPr>
        <p:sp>
          <p:nvSpPr>
            <p:cNvPr id="60" name="직사각형 63">
              <a:extLst>
                <a:ext uri="{FF2B5EF4-FFF2-40B4-BE49-F238E27FC236}">
                  <a16:creationId xmlns:a16="http://schemas.microsoft.com/office/drawing/2014/main" id="{E5D0DBE9-0625-4ADB-85E8-E28C5153EF94}"/>
                </a:ext>
              </a:extLst>
            </p:cNvPr>
            <p:cNvSpPr/>
            <p:nvPr/>
          </p:nvSpPr>
          <p:spPr>
            <a:xfrm>
              <a:off x="1337756" y="4305689"/>
              <a:ext cx="1238597" cy="307778"/>
            </a:xfrm>
            <a:custGeom>
              <a:avLst/>
              <a:gdLst>
                <a:gd name="connsiteX0" fmla="*/ 0 w 2984745"/>
                <a:gd name="connsiteY0" fmla="*/ 0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0 w 2984745"/>
                <a:gd name="connsiteY4" fmla="*/ 0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08545 w 2984745"/>
                <a:gd name="connsiteY2" fmla="*/ 264915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4745" h="307778">
                  <a:moveTo>
                    <a:pt x="119063" y="33338"/>
                  </a:moveTo>
                  <a:lnTo>
                    <a:pt x="2984745" y="0"/>
                  </a:lnTo>
                  <a:lnTo>
                    <a:pt x="2908545" y="264915"/>
                  </a:lnTo>
                  <a:lnTo>
                    <a:pt x="0" y="307778"/>
                  </a:lnTo>
                  <a:lnTo>
                    <a:pt x="119063" y="33338"/>
                  </a:lnTo>
                  <a:close/>
                </a:path>
              </a:pathLst>
            </a:custGeom>
            <a:solidFill>
              <a:srgbClr val="FFC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EFFB76B-D5AD-472B-AB87-67FEB3486BFF}"/>
                </a:ext>
              </a:extLst>
            </p:cNvPr>
            <p:cNvSpPr txBox="1"/>
            <p:nvPr/>
          </p:nvSpPr>
          <p:spPr>
            <a:xfrm>
              <a:off x="1324327" y="4296274"/>
              <a:ext cx="11881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i="1" dirty="0">
                  <a:solidFill>
                    <a:srgbClr val="53535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Description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32752B2-CD0C-4C9B-AEA5-1354FE56E869}"/>
              </a:ext>
            </a:extLst>
          </p:cNvPr>
          <p:cNvSpPr txBox="1"/>
          <p:nvPr/>
        </p:nvSpPr>
        <p:spPr>
          <a:xfrm>
            <a:off x="1355048" y="4721942"/>
            <a:ext cx="7034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그러나 각각의 출고량으로 </a:t>
            </a:r>
            <a:r>
              <a:rPr lang="ko-KR" altLang="en-US" sz="1400" dirty="0" err="1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봤을땐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일본에서의 영향력은 미미한 편이다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EFA01-DC45-9DFF-79DF-694A9AA107D7}"/>
              </a:ext>
            </a:extLst>
          </p:cNvPr>
          <p:cNvSpPr txBox="1"/>
          <p:nvPr/>
        </p:nvSpPr>
        <p:spPr>
          <a:xfrm>
            <a:off x="327661" y="509656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18434-233D-34C3-C158-D557C024D7D8}"/>
              </a:ext>
            </a:extLst>
          </p:cNvPr>
          <p:cNvSpPr txBox="1"/>
          <p:nvPr/>
        </p:nvSpPr>
        <p:spPr>
          <a:xfrm>
            <a:off x="387718" y="47560"/>
            <a:ext cx="6078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3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78DE04-C45D-8C60-BA9D-7179124C26A4}"/>
              </a:ext>
            </a:extLst>
          </p:cNvPr>
          <p:cNvSpPr/>
          <p:nvPr/>
        </p:nvSpPr>
        <p:spPr>
          <a:xfrm>
            <a:off x="99061" y="-5296"/>
            <a:ext cx="228600" cy="965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1AA0F-AD13-3B1C-442D-0E31906C0CAB}"/>
              </a:ext>
            </a:extLst>
          </p:cNvPr>
          <p:cNvSpPr txBox="1"/>
          <p:nvPr/>
        </p:nvSpPr>
        <p:spPr>
          <a:xfrm>
            <a:off x="932715" y="175719"/>
            <a:ext cx="405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-4</a:t>
            </a:r>
            <a:endParaRPr lang="ko-KR" altLang="en-US" sz="2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094B1B9-088A-C413-B4D8-F781EE23F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977" y="870885"/>
            <a:ext cx="5206047" cy="379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609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8949"/>
    </mc:Choice>
    <mc:Fallback>
      <p:transition advTm="1894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032752B2-CD0C-4C9B-AEA5-1354FE56E869}"/>
              </a:ext>
            </a:extLst>
          </p:cNvPr>
          <p:cNvSpPr txBox="1"/>
          <p:nvPr/>
        </p:nvSpPr>
        <p:spPr>
          <a:xfrm>
            <a:off x="870831" y="2059251"/>
            <a:ext cx="8321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GTA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게임의 연도별 출고량을 봤을 때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새로운 버전이 출시된 연도마다 출고량이 많았음을 확인할 수 있다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400" dirty="0">
              <a:solidFill>
                <a:srgbClr val="53535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FEFA01-DC45-9DFF-79DF-694A9AA107D7}"/>
              </a:ext>
            </a:extLst>
          </p:cNvPr>
          <p:cNvSpPr txBox="1"/>
          <p:nvPr/>
        </p:nvSpPr>
        <p:spPr>
          <a:xfrm>
            <a:off x="327661" y="509656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18434-233D-34C3-C158-D557C024D7D8}"/>
              </a:ext>
            </a:extLst>
          </p:cNvPr>
          <p:cNvSpPr txBox="1"/>
          <p:nvPr/>
        </p:nvSpPr>
        <p:spPr>
          <a:xfrm>
            <a:off x="387718" y="47560"/>
            <a:ext cx="6078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3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78DE04-C45D-8C60-BA9D-7179124C26A4}"/>
              </a:ext>
            </a:extLst>
          </p:cNvPr>
          <p:cNvSpPr/>
          <p:nvPr/>
        </p:nvSpPr>
        <p:spPr>
          <a:xfrm>
            <a:off x="99061" y="-5296"/>
            <a:ext cx="228600" cy="965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41AA0F-AD13-3B1C-442D-0E31906C0CAB}"/>
              </a:ext>
            </a:extLst>
          </p:cNvPr>
          <p:cNvSpPr txBox="1"/>
          <p:nvPr/>
        </p:nvSpPr>
        <p:spPr>
          <a:xfrm>
            <a:off x="932715" y="175719"/>
            <a:ext cx="405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-4</a:t>
            </a:r>
            <a:endParaRPr lang="ko-KR" altLang="en-US" sz="2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36EF1A84-53CB-66D8-0922-5A33F785C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2579" y="2561634"/>
            <a:ext cx="6592766" cy="305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EF308F98-064A-549B-CF65-A770C9A3C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721" y="244804"/>
            <a:ext cx="5652564" cy="169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2B4D24F-A4FE-E3A4-E956-66D9F8454991}"/>
              </a:ext>
            </a:extLst>
          </p:cNvPr>
          <p:cNvSpPr/>
          <p:nvPr/>
        </p:nvSpPr>
        <p:spPr>
          <a:xfrm>
            <a:off x="919377" y="2021151"/>
            <a:ext cx="7625352" cy="39627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55FB6FF-0E5C-A857-02A2-4250681019DE}"/>
              </a:ext>
            </a:extLst>
          </p:cNvPr>
          <p:cNvSpPr/>
          <p:nvPr/>
        </p:nvSpPr>
        <p:spPr>
          <a:xfrm>
            <a:off x="777240" y="1886408"/>
            <a:ext cx="1013460" cy="172843"/>
          </a:xfrm>
          <a:prstGeom prst="rect">
            <a:avLst/>
          </a:prstGeom>
          <a:solidFill>
            <a:srgbClr val="F6F6F6"/>
          </a:solidFill>
          <a:ln>
            <a:solidFill>
              <a:srgbClr val="F6F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B6D03DE-9C5A-4BAE-9077-5C08BF805FB8}"/>
              </a:ext>
            </a:extLst>
          </p:cNvPr>
          <p:cNvGrpSpPr/>
          <p:nvPr/>
        </p:nvGrpSpPr>
        <p:grpSpPr>
          <a:xfrm>
            <a:off x="585842" y="1765535"/>
            <a:ext cx="1252026" cy="317193"/>
            <a:chOff x="1324327" y="4296274"/>
            <a:chExt cx="1252026" cy="317193"/>
          </a:xfrm>
        </p:grpSpPr>
        <p:sp>
          <p:nvSpPr>
            <p:cNvPr id="60" name="직사각형 63">
              <a:extLst>
                <a:ext uri="{FF2B5EF4-FFF2-40B4-BE49-F238E27FC236}">
                  <a16:creationId xmlns:a16="http://schemas.microsoft.com/office/drawing/2014/main" id="{E5D0DBE9-0625-4ADB-85E8-E28C5153EF94}"/>
                </a:ext>
              </a:extLst>
            </p:cNvPr>
            <p:cNvSpPr/>
            <p:nvPr/>
          </p:nvSpPr>
          <p:spPr>
            <a:xfrm>
              <a:off x="1337756" y="4305689"/>
              <a:ext cx="1238597" cy="307778"/>
            </a:xfrm>
            <a:custGeom>
              <a:avLst/>
              <a:gdLst>
                <a:gd name="connsiteX0" fmla="*/ 0 w 2984745"/>
                <a:gd name="connsiteY0" fmla="*/ 0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0 w 2984745"/>
                <a:gd name="connsiteY4" fmla="*/ 0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08545 w 2984745"/>
                <a:gd name="connsiteY2" fmla="*/ 264915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4745" h="307778">
                  <a:moveTo>
                    <a:pt x="119063" y="33338"/>
                  </a:moveTo>
                  <a:lnTo>
                    <a:pt x="2984745" y="0"/>
                  </a:lnTo>
                  <a:lnTo>
                    <a:pt x="2908545" y="264915"/>
                  </a:lnTo>
                  <a:lnTo>
                    <a:pt x="0" y="307778"/>
                  </a:lnTo>
                  <a:lnTo>
                    <a:pt x="119063" y="33338"/>
                  </a:lnTo>
                  <a:close/>
                </a:path>
              </a:pathLst>
            </a:custGeom>
            <a:solidFill>
              <a:srgbClr val="FFC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EFFB76B-D5AD-472B-AB87-67FEB3486BFF}"/>
                </a:ext>
              </a:extLst>
            </p:cNvPr>
            <p:cNvSpPr txBox="1"/>
            <p:nvPr/>
          </p:nvSpPr>
          <p:spPr>
            <a:xfrm>
              <a:off x="1324327" y="4296274"/>
              <a:ext cx="11881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i="1" dirty="0">
                  <a:solidFill>
                    <a:srgbClr val="53535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Description</a:t>
              </a:r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B4C8377D-548C-A3B1-B0F4-E81836F8B3EC}"/>
              </a:ext>
            </a:extLst>
          </p:cNvPr>
          <p:cNvSpPr/>
          <p:nvPr/>
        </p:nvSpPr>
        <p:spPr>
          <a:xfrm flipV="1">
            <a:off x="5031802" y="2858103"/>
            <a:ext cx="267071" cy="264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B2047B1-7404-E1B5-3CE6-F7AED8AC497F}"/>
              </a:ext>
            </a:extLst>
          </p:cNvPr>
          <p:cNvSpPr/>
          <p:nvPr/>
        </p:nvSpPr>
        <p:spPr>
          <a:xfrm flipV="1">
            <a:off x="6807262" y="2659983"/>
            <a:ext cx="267071" cy="264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7240EC7-B968-8110-8693-A580C31704AF}"/>
              </a:ext>
            </a:extLst>
          </p:cNvPr>
          <p:cNvSpPr/>
          <p:nvPr/>
        </p:nvSpPr>
        <p:spPr>
          <a:xfrm flipV="1">
            <a:off x="4764731" y="1624483"/>
            <a:ext cx="267071" cy="264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C07FEBD-21C2-F269-B904-E2135BAC0587}"/>
              </a:ext>
            </a:extLst>
          </p:cNvPr>
          <p:cNvSpPr/>
          <p:nvPr/>
        </p:nvSpPr>
        <p:spPr>
          <a:xfrm flipV="1">
            <a:off x="7074333" y="1624483"/>
            <a:ext cx="267071" cy="264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400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700"/>
    </mc:Choice>
    <mc:Fallback>
      <p:transition advTm="17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FEFA01-DC45-9DFF-79DF-694A9AA107D7}"/>
              </a:ext>
            </a:extLst>
          </p:cNvPr>
          <p:cNvSpPr txBox="1"/>
          <p:nvPr/>
        </p:nvSpPr>
        <p:spPr>
          <a:xfrm>
            <a:off x="327661" y="509656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18434-233D-34C3-C158-D557C024D7D8}"/>
              </a:ext>
            </a:extLst>
          </p:cNvPr>
          <p:cNvSpPr txBox="1"/>
          <p:nvPr/>
        </p:nvSpPr>
        <p:spPr>
          <a:xfrm>
            <a:off x="387717" y="47560"/>
            <a:ext cx="6078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3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78DE04-C45D-8C60-BA9D-7179124C26A4}"/>
              </a:ext>
            </a:extLst>
          </p:cNvPr>
          <p:cNvSpPr/>
          <p:nvPr/>
        </p:nvSpPr>
        <p:spPr>
          <a:xfrm>
            <a:off x="99061" y="-5296"/>
            <a:ext cx="228600" cy="965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FB900F-0A9A-7F50-79FB-5CAC663EAE50}"/>
              </a:ext>
            </a:extLst>
          </p:cNvPr>
          <p:cNvSpPr txBox="1"/>
          <p:nvPr/>
        </p:nvSpPr>
        <p:spPr>
          <a:xfrm>
            <a:off x="1077131" y="1841619"/>
            <a:ext cx="278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지역별로 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Action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장르의 높은 선호도</a:t>
            </a:r>
            <a:endParaRPr lang="en-US" altLang="ko-KR" sz="1400" dirty="0">
              <a:solidFill>
                <a:srgbClr val="53535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269B12-BB8E-A87B-6FE2-546051BB23E0}"/>
              </a:ext>
            </a:extLst>
          </p:cNvPr>
          <p:cNvGrpSpPr/>
          <p:nvPr/>
        </p:nvGrpSpPr>
        <p:grpSpPr>
          <a:xfrm>
            <a:off x="1753315" y="1302211"/>
            <a:ext cx="1238597" cy="317193"/>
            <a:chOff x="1408658" y="4391763"/>
            <a:chExt cx="1238597" cy="317193"/>
          </a:xfrm>
        </p:grpSpPr>
        <p:sp>
          <p:nvSpPr>
            <p:cNvPr id="8" name="직사각형 63">
              <a:extLst>
                <a:ext uri="{FF2B5EF4-FFF2-40B4-BE49-F238E27FC236}">
                  <a16:creationId xmlns:a16="http://schemas.microsoft.com/office/drawing/2014/main" id="{C95E3897-44FC-E15F-CA54-D33C6E2F2E96}"/>
                </a:ext>
              </a:extLst>
            </p:cNvPr>
            <p:cNvSpPr/>
            <p:nvPr/>
          </p:nvSpPr>
          <p:spPr>
            <a:xfrm>
              <a:off x="1408658" y="4401178"/>
              <a:ext cx="1238597" cy="307778"/>
            </a:xfrm>
            <a:custGeom>
              <a:avLst/>
              <a:gdLst>
                <a:gd name="connsiteX0" fmla="*/ 0 w 2984745"/>
                <a:gd name="connsiteY0" fmla="*/ 0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0 w 2984745"/>
                <a:gd name="connsiteY4" fmla="*/ 0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08545 w 2984745"/>
                <a:gd name="connsiteY2" fmla="*/ 264915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4745" h="307778">
                  <a:moveTo>
                    <a:pt x="119063" y="33338"/>
                  </a:moveTo>
                  <a:lnTo>
                    <a:pt x="2984745" y="0"/>
                  </a:lnTo>
                  <a:lnTo>
                    <a:pt x="2908545" y="264915"/>
                  </a:lnTo>
                  <a:lnTo>
                    <a:pt x="0" y="307778"/>
                  </a:lnTo>
                  <a:lnTo>
                    <a:pt x="119063" y="33338"/>
                  </a:lnTo>
                  <a:close/>
                </a:path>
              </a:pathLst>
            </a:custGeom>
            <a:solidFill>
              <a:srgbClr val="FFC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A057AF-B965-467D-2B89-E5258053CA3D}"/>
                </a:ext>
              </a:extLst>
            </p:cNvPr>
            <p:cNvSpPr txBox="1"/>
            <p:nvPr/>
          </p:nvSpPr>
          <p:spPr>
            <a:xfrm>
              <a:off x="1418570" y="4391763"/>
              <a:ext cx="1141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i="1" dirty="0">
                  <a:solidFill>
                    <a:srgbClr val="53535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Conclusion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A4B68CE-EB29-B295-41ED-A59632745A5A}"/>
              </a:ext>
            </a:extLst>
          </p:cNvPr>
          <p:cNvSpPr txBox="1"/>
          <p:nvPr/>
        </p:nvSpPr>
        <p:spPr>
          <a:xfrm>
            <a:off x="1077131" y="2260125"/>
            <a:ext cx="278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연도별로 꾸준한 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Action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출고량</a:t>
            </a:r>
            <a:endParaRPr lang="en-US" altLang="ko-KR" sz="1400" dirty="0">
              <a:solidFill>
                <a:srgbClr val="53535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FFE25D-C92F-244F-3D92-602115533EB9}"/>
              </a:ext>
            </a:extLst>
          </p:cNvPr>
          <p:cNvSpPr txBox="1"/>
          <p:nvPr/>
        </p:nvSpPr>
        <p:spPr>
          <a:xfrm>
            <a:off x="1077131" y="2678631"/>
            <a:ext cx="278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출고량이 높은 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PS3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플랫폼</a:t>
            </a:r>
            <a:endParaRPr lang="en-US" altLang="ko-KR" sz="1400" dirty="0">
              <a:solidFill>
                <a:srgbClr val="53535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2579BBE-1A4B-0B2D-6086-1277BCFFC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77" y="3212249"/>
            <a:ext cx="3497957" cy="16938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7D8A90-0779-0D72-9EF3-7CF0313A1215}"/>
              </a:ext>
            </a:extLst>
          </p:cNvPr>
          <p:cNvSpPr txBox="1"/>
          <p:nvPr/>
        </p:nvSpPr>
        <p:spPr>
          <a:xfrm>
            <a:off x="843177" y="4906093"/>
            <a:ext cx="3439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0" i="0" u="none" strike="noStrike" dirty="0">
                <a:solidFill>
                  <a:srgbClr val="1A0DAB"/>
                </a:solidFill>
                <a:effectLst/>
                <a:latin typeface="Apple SD Gothic Neo"/>
                <a:hlinkClick r:id="rId3"/>
              </a:rPr>
              <a:t>Best PlayStation 3 Video Games of All Time - Metacritic</a:t>
            </a:r>
          </a:p>
        </p:txBody>
      </p:sp>
      <p:pic>
        <p:nvPicPr>
          <p:cNvPr id="17" name="Picture 2" descr="Grand Theft Auto V: 프리미엄 에디션 | 오늘 다운로드 및 구매 - Epic Games Store">
            <a:extLst>
              <a:ext uri="{FF2B5EF4-FFF2-40B4-BE49-F238E27FC236}">
                <a16:creationId xmlns:a16="http://schemas.microsoft.com/office/drawing/2014/main" id="{464B4357-E629-586A-CE8A-0C0E5800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746" y="1619404"/>
            <a:ext cx="2523123" cy="141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50833C08-CC1F-6080-9395-88B16739143B}"/>
              </a:ext>
            </a:extLst>
          </p:cNvPr>
          <p:cNvSpPr/>
          <p:nvPr/>
        </p:nvSpPr>
        <p:spPr>
          <a:xfrm rot="5400000">
            <a:off x="4494434" y="2764439"/>
            <a:ext cx="155132" cy="133734"/>
          </a:xfrm>
          <a:prstGeom prst="triangle">
            <a:avLst/>
          </a:prstGeom>
          <a:solidFill>
            <a:srgbClr val="53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892732-4D59-17FE-4CB9-DA771A236CD9}"/>
              </a:ext>
            </a:extLst>
          </p:cNvPr>
          <p:cNvSpPr txBox="1"/>
          <p:nvPr/>
        </p:nvSpPr>
        <p:spPr>
          <a:xfrm>
            <a:off x="5412422" y="3303471"/>
            <a:ext cx="278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Video game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E0A79D-1DC6-7260-E776-26D293326943}"/>
              </a:ext>
            </a:extLst>
          </p:cNvPr>
          <p:cNvSpPr txBox="1"/>
          <p:nvPr/>
        </p:nvSpPr>
        <p:spPr>
          <a:xfrm>
            <a:off x="5412422" y="3751394"/>
            <a:ext cx="278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북미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유럽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기타 지역</a:t>
            </a:r>
            <a:endParaRPr lang="en-US" altLang="ko-KR" sz="1400" dirty="0">
              <a:solidFill>
                <a:srgbClr val="53535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26F4CE-4735-1D33-27F2-2C127C117E66}"/>
              </a:ext>
            </a:extLst>
          </p:cNvPr>
          <p:cNvSpPr txBox="1"/>
          <p:nvPr/>
        </p:nvSpPr>
        <p:spPr>
          <a:xfrm>
            <a:off x="5412422" y="4199317"/>
            <a:ext cx="278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하반기</a:t>
            </a:r>
            <a:endParaRPr lang="en-US" altLang="ko-KR" sz="1400" dirty="0">
              <a:solidFill>
                <a:srgbClr val="53535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09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1304"/>
    </mc:Choice>
    <mc:Fallback>
      <p:transition advTm="2130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FEFA01-DC45-9DFF-79DF-694A9AA107D7}"/>
              </a:ext>
            </a:extLst>
          </p:cNvPr>
          <p:cNvSpPr txBox="1"/>
          <p:nvPr/>
        </p:nvSpPr>
        <p:spPr>
          <a:xfrm>
            <a:off x="327661" y="509656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18434-233D-34C3-C158-D557C024D7D8}"/>
              </a:ext>
            </a:extLst>
          </p:cNvPr>
          <p:cNvSpPr txBox="1"/>
          <p:nvPr/>
        </p:nvSpPr>
        <p:spPr>
          <a:xfrm>
            <a:off x="387717" y="47560"/>
            <a:ext cx="6078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3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78DE04-C45D-8C60-BA9D-7179124C26A4}"/>
              </a:ext>
            </a:extLst>
          </p:cNvPr>
          <p:cNvSpPr/>
          <p:nvPr/>
        </p:nvSpPr>
        <p:spPr>
          <a:xfrm>
            <a:off x="99061" y="-5296"/>
            <a:ext cx="228600" cy="965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FB900F-0A9A-7F50-79FB-5CAC663EAE50}"/>
              </a:ext>
            </a:extLst>
          </p:cNvPr>
          <p:cNvSpPr txBox="1"/>
          <p:nvPr/>
        </p:nvSpPr>
        <p:spPr>
          <a:xfrm>
            <a:off x="1077131" y="1841619"/>
            <a:ext cx="278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지역별로 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Action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장르의 높은 선호도</a:t>
            </a:r>
            <a:endParaRPr lang="en-US" altLang="ko-KR" sz="1400" dirty="0">
              <a:solidFill>
                <a:srgbClr val="53535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269B12-BB8E-A87B-6FE2-546051BB23E0}"/>
              </a:ext>
            </a:extLst>
          </p:cNvPr>
          <p:cNvGrpSpPr/>
          <p:nvPr/>
        </p:nvGrpSpPr>
        <p:grpSpPr>
          <a:xfrm>
            <a:off x="1753315" y="1302211"/>
            <a:ext cx="1238597" cy="317193"/>
            <a:chOff x="1408658" y="4391763"/>
            <a:chExt cx="1238597" cy="317193"/>
          </a:xfrm>
        </p:grpSpPr>
        <p:sp>
          <p:nvSpPr>
            <p:cNvPr id="8" name="직사각형 63">
              <a:extLst>
                <a:ext uri="{FF2B5EF4-FFF2-40B4-BE49-F238E27FC236}">
                  <a16:creationId xmlns:a16="http://schemas.microsoft.com/office/drawing/2014/main" id="{C95E3897-44FC-E15F-CA54-D33C6E2F2E96}"/>
                </a:ext>
              </a:extLst>
            </p:cNvPr>
            <p:cNvSpPr/>
            <p:nvPr/>
          </p:nvSpPr>
          <p:spPr>
            <a:xfrm>
              <a:off x="1408658" y="4401178"/>
              <a:ext cx="1238597" cy="307778"/>
            </a:xfrm>
            <a:custGeom>
              <a:avLst/>
              <a:gdLst>
                <a:gd name="connsiteX0" fmla="*/ 0 w 2984745"/>
                <a:gd name="connsiteY0" fmla="*/ 0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0 w 2984745"/>
                <a:gd name="connsiteY4" fmla="*/ 0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08545 w 2984745"/>
                <a:gd name="connsiteY2" fmla="*/ 264915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4745" h="307778">
                  <a:moveTo>
                    <a:pt x="119063" y="33338"/>
                  </a:moveTo>
                  <a:lnTo>
                    <a:pt x="2984745" y="0"/>
                  </a:lnTo>
                  <a:lnTo>
                    <a:pt x="2908545" y="264915"/>
                  </a:lnTo>
                  <a:lnTo>
                    <a:pt x="0" y="307778"/>
                  </a:lnTo>
                  <a:lnTo>
                    <a:pt x="119063" y="33338"/>
                  </a:lnTo>
                  <a:close/>
                </a:path>
              </a:pathLst>
            </a:custGeom>
            <a:solidFill>
              <a:srgbClr val="FFC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A057AF-B965-467D-2B89-E5258053CA3D}"/>
                </a:ext>
              </a:extLst>
            </p:cNvPr>
            <p:cNvSpPr txBox="1"/>
            <p:nvPr/>
          </p:nvSpPr>
          <p:spPr>
            <a:xfrm>
              <a:off x="1418570" y="4391763"/>
              <a:ext cx="1141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i="1" dirty="0">
                  <a:solidFill>
                    <a:srgbClr val="53535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Conclusion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A4B68CE-EB29-B295-41ED-A59632745A5A}"/>
              </a:ext>
            </a:extLst>
          </p:cNvPr>
          <p:cNvSpPr txBox="1"/>
          <p:nvPr/>
        </p:nvSpPr>
        <p:spPr>
          <a:xfrm>
            <a:off x="1077131" y="2260125"/>
            <a:ext cx="278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연도별로 꾸준한 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Action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출고량</a:t>
            </a:r>
            <a:endParaRPr lang="en-US" altLang="ko-KR" sz="1400" dirty="0">
              <a:solidFill>
                <a:srgbClr val="53535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FFE25D-C92F-244F-3D92-602115533EB9}"/>
              </a:ext>
            </a:extLst>
          </p:cNvPr>
          <p:cNvSpPr txBox="1"/>
          <p:nvPr/>
        </p:nvSpPr>
        <p:spPr>
          <a:xfrm>
            <a:off x="1077131" y="2678631"/>
            <a:ext cx="278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출고량이 높은 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PS3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플랫폼</a:t>
            </a:r>
            <a:endParaRPr lang="en-US" altLang="ko-KR" sz="1400" dirty="0">
              <a:solidFill>
                <a:srgbClr val="53535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2579BBE-1A4B-0B2D-6086-1277BCFFC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77" y="3212249"/>
            <a:ext cx="3497957" cy="16938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7D8A90-0779-0D72-9EF3-7CF0313A1215}"/>
              </a:ext>
            </a:extLst>
          </p:cNvPr>
          <p:cNvSpPr txBox="1"/>
          <p:nvPr/>
        </p:nvSpPr>
        <p:spPr>
          <a:xfrm>
            <a:off x="843177" y="4906093"/>
            <a:ext cx="3439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0" i="0" u="none" strike="noStrike" dirty="0">
                <a:solidFill>
                  <a:srgbClr val="1A0DAB"/>
                </a:solidFill>
                <a:effectLst/>
                <a:latin typeface="Apple SD Gothic Neo"/>
                <a:hlinkClick r:id="rId4"/>
              </a:rPr>
              <a:t>Best PlayStation 3 Video Games of All Time - Metacritic</a:t>
            </a:r>
          </a:p>
        </p:txBody>
      </p:sp>
      <p:pic>
        <p:nvPicPr>
          <p:cNvPr id="17" name="Picture 2" descr="Grand Theft Auto V: 프리미엄 에디션 | 오늘 다운로드 및 구매 - Epic Games Store">
            <a:extLst>
              <a:ext uri="{FF2B5EF4-FFF2-40B4-BE49-F238E27FC236}">
                <a16:creationId xmlns:a16="http://schemas.microsoft.com/office/drawing/2014/main" id="{464B4357-E629-586A-CE8A-0C0E5800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746" y="1619404"/>
            <a:ext cx="2523123" cy="141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50833C08-CC1F-6080-9395-88B16739143B}"/>
              </a:ext>
            </a:extLst>
          </p:cNvPr>
          <p:cNvSpPr/>
          <p:nvPr/>
        </p:nvSpPr>
        <p:spPr>
          <a:xfrm rot="5400000">
            <a:off x="4494434" y="2764439"/>
            <a:ext cx="155132" cy="133734"/>
          </a:xfrm>
          <a:prstGeom prst="triangle">
            <a:avLst/>
          </a:prstGeom>
          <a:solidFill>
            <a:srgbClr val="53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892732-4D59-17FE-4CB9-DA771A236CD9}"/>
              </a:ext>
            </a:extLst>
          </p:cNvPr>
          <p:cNvSpPr txBox="1"/>
          <p:nvPr/>
        </p:nvSpPr>
        <p:spPr>
          <a:xfrm>
            <a:off x="5412422" y="3303471"/>
            <a:ext cx="278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Video game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E0A79D-1DC6-7260-E776-26D293326943}"/>
              </a:ext>
            </a:extLst>
          </p:cNvPr>
          <p:cNvSpPr txBox="1"/>
          <p:nvPr/>
        </p:nvSpPr>
        <p:spPr>
          <a:xfrm>
            <a:off x="5412422" y="3751394"/>
            <a:ext cx="278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북미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유럽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기타 지역</a:t>
            </a:r>
            <a:endParaRPr lang="en-US" altLang="ko-KR" sz="1400" dirty="0">
              <a:solidFill>
                <a:srgbClr val="53535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26F4CE-4735-1D33-27F2-2C127C117E66}"/>
              </a:ext>
            </a:extLst>
          </p:cNvPr>
          <p:cNvSpPr txBox="1"/>
          <p:nvPr/>
        </p:nvSpPr>
        <p:spPr>
          <a:xfrm>
            <a:off x="5412422" y="4199317"/>
            <a:ext cx="278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하반기</a:t>
            </a:r>
            <a:endParaRPr lang="en-US" altLang="ko-KR" sz="1400" dirty="0">
              <a:solidFill>
                <a:srgbClr val="53535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86DDBF9-8128-DE46-AF3E-701304210F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92" y="1116510"/>
            <a:ext cx="8638750" cy="390416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9D24DD-8758-6706-A7CE-9A313F161F99}"/>
              </a:ext>
            </a:extLst>
          </p:cNvPr>
          <p:cNvSpPr/>
          <p:nvPr/>
        </p:nvSpPr>
        <p:spPr>
          <a:xfrm>
            <a:off x="769620" y="1116510"/>
            <a:ext cx="2522220" cy="2101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333E2F-73D9-B291-CAD1-8077A2924D94}"/>
              </a:ext>
            </a:extLst>
          </p:cNvPr>
          <p:cNvSpPr/>
          <p:nvPr/>
        </p:nvSpPr>
        <p:spPr>
          <a:xfrm>
            <a:off x="1789190" y="3332567"/>
            <a:ext cx="1357870" cy="1876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66E4A18-FAF5-80CC-1E79-1B58BAD575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56" y="1142630"/>
            <a:ext cx="6615754" cy="390416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CA0375-FB8B-E5F8-2321-25A6D56C0BA6}"/>
              </a:ext>
            </a:extLst>
          </p:cNvPr>
          <p:cNvSpPr/>
          <p:nvPr/>
        </p:nvSpPr>
        <p:spPr>
          <a:xfrm>
            <a:off x="1643582" y="1604061"/>
            <a:ext cx="5214417" cy="21015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AABC09E-9512-617E-FAA0-AD1F84FC6868}"/>
              </a:ext>
            </a:extLst>
          </p:cNvPr>
          <p:cNvSpPr/>
          <p:nvPr/>
        </p:nvSpPr>
        <p:spPr>
          <a:xfrm>
            <a:off x="1493520" y="4521479"/>
            <a:ext cx="6118860" cy="30777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347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8904"/>
    </mc:Choice>
    <mc:Fallback>
      <p:transition advTm="18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6FEFA01-DC45-9DFF-79DF-694A9AA107D7}"/>
              </a:ext>
            </a:extLst>
          </p:cNvPr>
          <p:cNvSpPr txBox="1"/>
          <p:nvPr/>
        </p:nvSpPr>
        <p:spPr>
          <a:xfrm>
            <a:off x="327661" y="509656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18434-233D-34C3-C158-D557C024D7D8}"/>
              </a:ext>
            </a:extLst>
          </p:cNvPr>
          <p:cNvSpPr txBox="1"/>
          <p:nvPr/>
        </p:nvSpPr>
        <p:spPr>
          <a:xfrm>
            <a:off x="387717" y="47560"/>
            <a:ext cx="6078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3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978DE04-C45D-8C60-BA9D-7179124C26A4}"/>
              </a:ext>
            </a:extLst>
          </p:cNvPr>
          <p:cNvSpPr/>
          <p:nvPr/>
        </p:nvSpPr>
        <p:spPr>
          <a:xfrm>
            <a:off x="99061" y="-5296"/>
            <a:ext cx="228600" cy="965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FB900F-0A9A-7F50-79FB-5CAC663EAE50}"/>
              </a:ext>
            </a:extLst>
          </p:cNvPr>
          <p:cNvSpPr txBox="1"/>
          <p:nvPr/>
        </p:nvSpPr>
        <p:spPr>
          <a:xfrm>
            <a:off x="1077131" y="1841619"/>
            <a:ext cx="278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지역별로 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Action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장르의 높은 선호도</a:t>
            </a:r>
            <a:endParaRPr lang="en-US" altLang="ko-KR" sz="1400" dirty="0">
              <a:solidFill>
                <a:srgbClr val="53535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269B12-BB8E-A87B-6FE2-546051BB23E0}"/>
              </a:ext>
            </a:extLst>
          </p:cNvPr>
          <p:cNvGrpSpPr/>
          <p:nvPr/>
        </p:nvGrpSpPr>
        <p:grpSpPr>
          <a:xfrm>
            <a:off x="1753315" y="1302211"/>
            <a:ext cx="1238597" cy="317193"/>
            <a:chOff x="1408658" y="4391763"/>
            <a:chExt cx="1238597" cy="317193"/>
          </a:xfrm>
        </p:grpSpPr>
        <p:sp>
          <p:nvSpPr>
            <p:cNvPr id="8" name="직사각형 63">
              <a:extLst>
                <a:ext uri="{FF2B5EF4-FFF2-40B4-BE49-F238E27FC236}">
                  <a16:creationId xmlns:a16="http://schemas.microsoft.com/office/drawing/2014/main" id="{C95E3897-44FC-E15F-CA54-D33C6E2F2E96}"/>
                </a:ext>
              </a:extLst>
            </p:cNvPr>
            <p:cNvSpPr/>
            <p:nvPr/>
          </p:nvSpPr>
          <p:spPr>
            <a:xfrm>
              <a:off x="1408658" y="4401178"/>
              <a:ext cx="1238597" cy="307778"/>
            </a:xfrm>
            <a:custGeom>
              <a:avLst/>
              <a:gdLst>
                <a:gd name="connsiteX0" fmla="*/ 0 w 2984745"/>
                <a:gd name="connsiteY0" fmla="*/ 0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0 w 2984745"/>
                <a:gd name="connsiteY4" fmla="*/ 0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08545 w 2984745"/>
                <a:gd name="connsiteY2" fmla="*/ 264915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4745" h="307778">
                  <a:moveTo>
                    <a:pt x="119063" y="33338"/>
                  </a:moveTo>
                  <a:lnTo>
                    <a:pt x="2984745" y="0"/>
                  </a:lnTo>
                  <a:lnTo>
                    <a:pt x="2908545" y="264915"/>
                  </a:lnTo>
                  <a:lnTo>
                    <a:pt x="0" y="307778"/>
                  </a:lnTo>
                  <a:lnTo>
                    <a:pt x="119063" y="33338"/>
                  </a:lnTo>
                  <a:close/>
                </a:path>
              </a:pathLst>
            </a:custGeom>
            <a:solidFill>
              <a:srgbClr val="FFC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A057AF-B965-467D-2B89-E5258053CA3D}"/>
                </a:ext>
              </a:extLst>
            </p:cNvPr>
            <p:cNvSpPr txBox="1"/>
            <p:nvPr/>
          </p:nvSpPr>
          <p:spPr>
            <a:xfrm>
              <a:off x="1418570" y="4391763"/>
              <a:ext cx="1141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i="1" dirty="0">
                  <a:solidFill>
                    <a:srgbClr val="53535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Conclusion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A4B68CE-EB29-B295-41ED-A59632745A5A}"/>
              </a:ext>
            </a:extLst>
          </p:cNvPr>
          <p:cNvSpPr txBox="1"/>
          <p:nvPr/>
        </p:nvSpPr>
        <p:spPr>
          <a:xfrm>
            <a:off x="1077131" y="2260125"/>
            <a:ext cx="278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연도별로 꾸준한 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Action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장르 출고량</a:t>
            </a:r>
            <a:endParaRPr lang="en-US" altLang="ko-KR" sz="1400" dirty="0">
              <a:solidFill>
                <a:srgbClr val="53535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FFE25D-C92F-244F-3D92-602115533EB9}"/>
              </a:ext>
            </a:extLst>
          </p:cNvPr>
          <p:cNvSpPr txBox="1"/>
          <p:nvPr/>
        </p:nvSpPr>
        <p:spPr>
          <a:xfrm>
            <a:off x="1077131" y="2678631"/>
            <a:ext cx="278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출고량이 높은 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PS3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플랫폼</a:t>
            </a:r>
            <a:endParaRPr lang="en-US" altLang="ko-KR" sz="1400" dirty="0">
              <a:solidFill>
                <a:srgbClr val="53535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2579BBE-1A4B-0B2D-6086-1277BCFFC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77" y="3212249"/>
            <a:ext cx="3497957" cy="16938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7D8A90-0779-0D72-9EF3-7CF0313A1215}"/>
              </a:ext>
            </a:extLst>
          </p:cNvPr>
          <p:cNvSpPr txBox="1"/>
          <p:nvPr/>
        </p:nvSpPr>
        <p:spPr>
          <a:xfrm>
            <a:off x="843177" y="4906093"/>
            <a:ext cx="34392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b="0" i="0" u="none" strike="noStrike" dirty="0">
                <a:solidFill>
                  <a:srgbClr val="1A0DAB"/>
                </a:solidFill>
                <a:effectLst/>
                <a:latin typeface="Apple SD Gothic Neo"/>
                <a:hlinkClick r:id="rId3"/>
              </a:rPr>
              <a:t>Best PlayStation 3 Video Games of All Time - Metacritic</a:t>
            </a:r>
          </a:p>
        </p:txBody>
      </p:sp>
      <p:pic>
        <p:nvPicPr>
          <p:cNvPr id="17" name="Picture 2" descr="Grand Theft Auto V: 프리미엄 에디션 | 오늘 다운로드 및 구매 - Epic Games Store">
            <a:extLst>
              <a:ext uri="{FF2B5EF4-FFF2-40B4-BE49-F238E27FC236}">
                <a16:creationId xmlns:a16="http://schemas.microsoft.com/office/drawing/2014/main" id="{464B4357-E629-586A-CE8A-0C0E58002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746" y="1619404"/>
            <a:ext cx="2523123" cy="141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50833C08-CC1F-6080-9395-88B16739143B}"/>
              </a:ext>
            </a:extLst>
          </p:cNvPr>
          <p:cNvSpPr/>
          <p:nvPr/>
        </p:nvSpPr>
        <p:spPr>
          <a:xfrm rot="5400000">
            <a:off x="4494434" y="2764439"/>
            <a:ext cx="155132" cy="133734"/>
          </a:xfrm>
          <a:prstGeom prst="triangle">
            <a:avLst/>
          </a:prstGeom>
          <a:solidFill>
            <a:srgbClr val="53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892732-4D59-17FE-4CB9-DA771A236CD9}"/>
              </a:ext>
            </a:extLst>
          </p:cNvPr>
          <p:cNvSpPr txBox="1"/>
          <p:nvPr/>
        </p:nvSpPr>
        <p:spPr>
          <a:xfrm>
            <a:off x="5412422" y="3303471"/>
            <a:ext cx="278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Video game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E0A79D-1DC6-7260-E776-26D293326943}"/>
              </a:ext>
            </a:extLst>
          </p:cNvPr>
          <p:cNvSpPr txBox="1"/>
          <p:nvPr/>
        </p:nvSpPr>
        <p:spPr>
          <a:xfrm>
            <a:off x="5412422" y="3751394"/>
            <a:ext cx="278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북미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유럽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기타 지역</a:t>
            </a:r>
            <a:endParaRPr lang="en-US" altLang="ko-KR" sz="1400" dirty="0">
              <a:solidFill>
                <a:srgbClr val="53535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26F4CE-4735-1D33-27F2-2C127C117E66}"/>
              </a:ext>
            </a:extLst>
          </p:cNvPr>
          <p:cNvSpPr txBox="1"/>
          <p:nvPr/>
        </p:nvSpPr>
        <p:spPr>
          <a:xfrm>
            <a:off x="5412422" y="4199317"/>
            <a:ext cx="278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 하반기</a:t>
            </a:r>
            <a:endParaRPr lang="en-US" altLang="ko-KR" sz="1400" dirty="0">
              <a:solidFill>
                <a:srgbClr val="53535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213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0499"/>
    </mc:Choice>
    <mc:Fallback>
      <p:transition advTm="40499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376A534-67E6-7FA1-ACDF-DB0FDC798679}"/>
              </a:ext>
            </a:extLst>
          </p:cNvPr>
          <p:cNvGrpSpPr/>
          <p:nvPr/>
        </p:nvGrpSpPr>
        <p:grpSpPr>
          <a:xfrm>
            <a:off x="3449738" y="2486595"/>
            <a:ext cx="2244525" cy="689422"/>
            <a:chOff x="4647852" y="2302625"/>
            <a:chExt cx="2244525" cy="68942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A4F9A8E-4224-4FF8-801C-912F802DE1A5}"/>
                </a:ext>
              </a:extLst>
            </p:cNvPr>
            <p:cNvSpPr/>
            <p:nvPr/>
          </p:nvSpPr>
          <p:spPr>
            <a:xfrm>
              <a:off x="5839863" y="2314099"/>
              <a:ext cx="845450" cy="677948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C824D6C-F805-4B82-BFEF-F1B064AE913E}"/>
                </a:ext>
              </a:extLst>
            </p:cNvPr>
            <p:cNvSpPr txBox="1"/>
            <p:nvPr/>
          </p:nvSpPr>
          <p:spPr>
            <a:xfrm>
              <a:off x="4647852" y="2302625"/>
              <a:ext cx="2244525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500" b="0" i="0" u="none" strike="noStrike" kern="1200" cap="none" spc="-150" normalizeH="0" baseline="0" noProof="0" dirty="0">
                  <a:ln>
                    <a:noFill/>
                  </a:ln>
                  <a:solidFill>
                    <a:srgbClr val="535353"/>
                  </a:solidFill>
                  <a:effectLst/>
                  <a:uLnTx/>
                  <a:uFillTx/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+mn-cs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1453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447"/>
    </mc:Choice>
    <mc:Fallback>
      <p:transition advTm="144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824D6C-F805-4B82-BFEF-F1B064AE913E}"/>
              </a:ext>
            </a:extLst>
          </p:cNvPr>
          <p:cNvSpPr txBox="1"/>
          <p:nvPr/>
        </p:nvSpPr>
        <p:spPr>
          <a:xfrm>
            <a:off x="327661" y="509656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설명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89DE62-8B59-4B30-B8AF-D790B128C3FC}"/>
              </a:ext>
            </a:extLst>
          </p:cNvPr>
          <p:cNvSpPr txBox="1"/>
          <p:nvPr/>
        </p:nvSpPr>
        <p:spPr>
          <a:xfrm>
            <a:off x="387719" y="47560"/>
            <a:ext cx="6078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3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1C0E01-8D6E-41FB-A4D4-7D96B161A782}"/>
              </a:ext>
            </a:extLst>
          </p:cNvPr>
          <p:cNvGrpSpPr/>
          <p:nvPr/>
        </p:nvGrpSpPr>
        <p:grpSpPr>
          <a:xfrm>
            <a:off x="1395229" y="4239363"/>
            <a:ext cx="1252026" cy="317193"/>
            <a:chOff x="1395229" y="4391763"/>
            <a:chExt cx="1252026" cy="317193"/>
          </a:xfrm>
        </p:grpSpPr>
        <p:sp>
          <p:nvSpPr>
            <p:cNvPr id="60" name="직사각형 63">
              <a:extLst>
                <a:ext uri="{FF2B5EF4-FFF2-40B4-BE49-F238E27FC236}">
                  <a16:creationId xmlns:a16="http://schemas.microsoft.com/office/drawing/2014/main" id="{E5D0DBE9-0625-4ADB-85E8-E28C5153EF94}"/>
                </a:ext>
              </a:extLst>
            </p:cNvPr>
            <p:cNvSpPr/>
            <p:nvPr/>
          </p:nvSpPr>
          <p:spPr>
            <a:xfrm>
              <a:off x="1408658" y="4401178"/>
              <a:ext cx="1238597" cy="307778"/>
            </a:xfrm>
            <a:custGeom>
              <a:avLst/>
              <a:gdLst>
                <a:gd name="connsiteX0" fmla="*/ 0 w 2984745"/>
                <a:gd name="connsiteY0" fmla="*/ 0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0 w 2984745"/>
                <a:gd name="connsiteY4" fmla="*/ 0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08545 w 2984745"/>
                <a:gd name="connsiteY2" fmla="*/ 264915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4745" h="307778">
                  <a:moveTo>
                    <a:pt x="119063" y="33338"/>
                  </a:moveTo>
                  <a:lnTo>
                    <a:pt x="2984745" y="0"/>
                  </a:lnTo>
                  <a:lnTo>
                    <a:pt x="2908545" y="264915"/>
                  </a:lnTo>
                  <a:lnTo>
                    <a:pt x="0" y="307778"/>
                  </a:lnTo>
                  <a:lnTo>
                    <a:pt x="119063" y="33338"/>
                  </a:lnTo>
                  <a:close/>
                </a:path>
              </a:pathLst>
            </a:custGeom>
            <a:solidFill>
              <a:srgbClr val="FFC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EFFB76B-D5AD-472B-AB87-67FEB3486BFF}"/>
                </a:ext>
              </a:extLst>
            </p:cNvPr>
            <p:cNvSpPr txBox="1"/>
            <p:nvPr/>
          </p:nvSpPr>
          <p:spPr>
            <a:xfrm>
              <a:off x="1395229" y="4391763"/>
              <a:ext cx="11881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i="1" dirty="0">
                  <a:solidFill>
                    <a:srgbClr val="53535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Description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32752B2-CD0C-4C9B-AEA5-1354FE56E869}"/>
              </a:ext>
            </a:extLst>
          </p:cNvPr>
          <p:cNvSpPr txBox="1"/>
          <p:nvPr/>
        </p:nvSpPr>
        <p:spPr>
          <a:xfrm>
            <a:off x="1355048" y="4569542"/>
            <a:ext cx="7301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주어진 데이터는 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1980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년대부터 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2000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년대 후반까지의 </a:t>
            </a:r>
            <a:r>
              <a:rPr lang="ko-KR" altLang="en-US" sz="1400" dirty="0">
                <a:solidFill>
                  <a:srgbClr val="53535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출고량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나타내고 있다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ko-KR" altLang="en-US" sz="1400" dirty="0" err="1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게임별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이름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플랫폼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배급회사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장르가 포함되어 있으며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출고량은 각 지역별로 분류되어 있다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EB6C2-A105-96D4-783D-16FDAF5E4AFB}"/>
              </a:ext>
            </a:extLst>
          </p:cNvPr>
          <p:cNvSpPr/>
          <p:nvPr/>
        </p:nvSpPr>
        <p:spPr>
          <a:xfrm>
            <a:off x="99061" y="-5296"/>
            <a:ext cx="228600" cy="965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0697ED-92E4-D1DC-A436-05B85D1A9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56" y="1270701"/>
            <a:ext cx="8300288" cy="274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8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23"/>
    </mc:Choice>
    <mc:Fallback>
      <p:transition spd="slow" advTm="1982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824D6C-F805-4B82-BFEF-F1B064AE913E}"/>
              </a:ext>
            </a:extLst>
          </p:cNvPr>
          <p:cNvSpPr txBox="1"/>
          <p:nvPr/>
        </p:nvSpPr>
        <p:spPr>
          <a:xfrm>
            <a:off x="327661" y="509656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설명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89DE62-8B59-4B30-B8AF-D790B128C3FC}"/>
              </a:ext>
            </a:extLst>
          </p:cNvPr>
          <p:cNvSpPr txBox="1"/>
          <p:nvPr/>
        </p:nvSpPr>
        <p:spPr>
          <a:xfrm>
            <a:off x="387719" y="47560"/>
            <a:ext cx="6078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3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B1C0E01-8D6E-41FB-A4D4-7D96B161A782}"/>
              </a:ext>
            </a:extLst>
          </p:cNvPr>
          <p:cNvGrpSpPr/>
          <p:nvPr/>
        </p:nvGrpSpPr>
        <p:grpSpPr>
          <a:xfrm>
            <a:off x="1395229" y="4239363"/>
            <a:ext cx="1252026" cy="317193"/>
            <a:chOff x="1395229" y="4391763"/>
            <a:chExt cx="1252026" cy="317193"/>
          </a:xfrm>
        </p:grpSpPr>
        <p:sp>
          <p:nvSpPr>
            <p:cNvPr id="60" name="직사각형 63">
              <a:extLst>
                <a:ext uri="{FF2B5EF4-FFF2-40B4-BE49-F238E27FC236}">
                  <a16:creationId xmlns:a16="http://schemas.microsoft.com/office/drawing/2014/main" id="{E5D0DBE9-0625-4ADB-85E8-E28C5153EF94}"/>
                </a:ext>
              </a:extLst>
            </p:cNvPr>
            <p:cNvSpPr/>
            <p:nvPr/>
          </p:nvSpPr>
          <p:spPr>
            <a:xfrm>
              <a:off x="1408658" y="4401178"/>
              <a:ext cx="1238597" cy="307778"/>
            </a:xfrm>
            <a:custGeom>
              <a:avLst/>
              <a:gdLst>
                <a:gd name="connsiteX0" fmla="*/ 0 w 2984745"/>
                <a:gd name="connsiteY0" fmla="*/ 0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0 w 2984745"/>
                <a:gd name="connsiteY4" fmla="*/ 0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08545 w 2984745"/>
                <a:gd name="connsiteY2" fmla="*/ 264915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4745" h="307778">
                  <a:moveTo>
                    <a:pt x="119063" y="33338"/>
                  </a:moveTo>
                  <a:lnTo>
                    <a:pt x="2984745" y="0"/>
                  </a:lnTo>
                  <a:lnTo>
                    <a:pt x="2908545" y="264915"/>
                  </a:lnTo>
                  <a:lnTo>
                    <a:pt x="0" y="307778"/>
                  </a:lnTo>
                  <a:lnTo>
                    <a:pt x="119063" y="33338"/>
                  </a:lnTo>
                  <a:close/>
                </a:path>
              </a:pathLst>
            </a:custGeom>
            <a:solidFill>
              <a:srgbClr val="FFC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EFFB76B-D5AD-472B-AB87-67FEB3486BFF}"/>
                </a:ext>
              </a:extLst>
            </p:cNvPr>
            <p:cNvSpPr txBox="1"/>
            <p:nvPr/>
          </p:nvSpPr>
          <p:spPr>
            <a:xfrm>
              <a:off x="1395229" y="4391763"/>
              <a:ext cx="11881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i="1" dirty="0">
                  <a:solidFill>
                    <a:srgbClr val="53535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Description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32752B2-CD0C-4C9B-AEA5-1354FE56E869}"/>
              </a:ext>
            </a:extLst>
          </p:cNvPr>
          <p:cNvSpPr txBox="1"/>
          <p:nvPr/>
        </p:nvSpPr>
        <p:spPr>
          <a:xfrm>
            <a:off x="1355048" y="4569542"/>
            <a:ext cx="7301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주어진 데이터는 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1980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년대부터 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2000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년대 후반까지의 </a:t>
            </a:r>
            <a:r>
              <a:rPr lang="ko-KR" altLang="en-US" sz="1400" dirty="0">
                <a:solidFill>
                  <a:srgbClr val="53535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출고량을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나타내고 있다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ko-KR" altLang="en-US" sz="1400" dirty="0" err="1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게임별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이름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플랫폼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배급회사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장르가 포함되어 있으며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출고량은 각 지역별로 분류되어 있다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EB6C2-A105-96D4-783D-16FDAF5E4AFB}"/>
              </a:ext>
            </a:extLst>
          </p:cNvPr>
          <p:cNvSpPr/>
          <p:nvPr/>
        </p:nvSpPr>
        <p:spPr>
          <a:xfrm>
            <a:off x="99061" y="-5296"/>
            <a:ext cx="228600" cy="965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0697ED-92E4-D1DC-A436-05B85D1A9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54" y="1326145"/>
            <a:ext cx="8300288" cy="2740211"/>
          </a:xfrm>
          <a:prstGeom prst="rect">
            <a:avLst/>
          </a:prstGeom>
        </p:spPr>
      </p:pic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561B9C13-1B38-F72A-73B3-ABB6C7199D92}"/>
              </a:ext>
            </a:extLst>
          </p:cNvPr>
          <p:cNvSpPr/>
          <p:nvPr/>
        </p:nvSpPr>
        <p:spPr>
          <a:xfrm>
            <a:off x="-1" y="-5296"/>
            <a:ext cx="9144000" cy="5715469"/>
          </a:xfrm>
          <a:custGeom>
            <a:avLst/>
            <a:gdLst>
              <a:gd name="connsiteX0" fmla="*/ 327661 w 9144000"/>
              <a:gd name="connsiteY0" fmla="*/ 1275997 h 5715469"/>
              <a:gd name="connsiteX1" fmla="*/ 327661 w 9144000"/>
              <a:gd name="connsiteY1" fmla="*/ 4142956 h 5715469"/>
              <a:gd name="connsiteX2" fmla="*/ 8839200 w 9144000"/>
              <a:gd name="connsiteY2" fmla="*/ 4142956 h 5715469"/>
              <a:gd name="connsiteX3" fmla="*/ 8839200 w 9144000"/>
              <a:gd name="connsiteY3" fmla="*/ 1275997 h 5715469"/>
              <a:gd name="connsiteX4" fmla="*/ 0 w 9144000"/>
              <a:gd name="connsiteY4" fmla="*/ 0 h 5715469"/>
              <a:gd name="connsiteX5" fmla="*/ 9144000 w 9144000"/>
              <a:gd name="connsiteY5" fmla="*/ 0 h 5715469"/>
              <a:gd name="connsiteX6" fmla="*/ 9144000 w 9144000"/>
              <a:gd name="connsiteY6" fmla="*/ 5715469 h 5715469"/>
              <a:gd name="connsiteX7" fmla="*/ 0 w 9144000"/>
              <a:gd name="connsiteY7" fmla="*/ 5715469 h 5715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5715469">
                <a:moveTo>
                  <a:pt x="327661" y="1275997"/>
                </a:moveTo>
                <a:lnTo>
                  <a:pt x="327661" y="4142956"/>
                </a:lnTo>
                <a:lnTo>
                  <a:pt x="8839200" y="4142956"/>
                </a:lnTo>
                <a:lnTo>
                  <a:pt x="8839200" y="127599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5715469"/>
                </a:lnTo>
                <a:lnTo>
                  <a:pt x="0" y="571546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E1411-8ABB-E27E-5482-2D1EEDAEF6F7}"/>
              </a:ext>
            </a:extLst>
          </p:cNvPr>
          <p:cNvSpPr txBox="1"/>
          <p:nvPr/>
        </p:nvSpPr>
        <p:spPr>
          <a:xfrm>
            <a:off x="2392776" y="590788"/>
            <a:ext cx="4358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어떤 게임을 설계해야 이익을 얻을 수 있을까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14993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81"/>
    </mc:Choice>
    <mc:Fallback>
      <p:transition spd="slow" advTm="848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824D6C-F805-4B82-BFEF-F1B064AE913E}"/>
              </a:ext>
            </a:extLst>
          </p:cNvPr>
          <p:cNvSpPr txBox="1"/>
          <p:nvPr/>
        </p:nvSpPr>
        <p:spPr>
          <a:xfrm>
            <a:off x="327661" y="509656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처리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89DE62-8B59-4B30-B8AF-D790B128C3FC}"/>
              </a:ext>
            </a:extLst>
          </p:cNvPr>
          <p:cNvSpPr txBox="1"/>
          <p:nvPr/>
        </p:nvSpPr>
        <p:spPr>
          <a:xfrm>
            <a:off x="387718" y="47560"/>
            <a:ext cx="6078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3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EB6C2-A105-96D4-783D-16FDAF5E4AFB}"/>
              </a:ext>
            </a:extLst>
          </p:cNvPr>
          <p:cNvSpPr/>
          <p:nvPr/>
        </p:nvSpPr>
        <p:spPr>
          <a:xfrm>
            <a:off x="99061" y="-5296"/>
            <a:ext cx="228600" cy="965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03269-C395-1324-5CE5-16967452DD37}"/>
              </a:ext>
            </a:extLst>
          </p:cNvPr>
          <p:cNvGrpSpPr/>
          <p:nvPr/>
        </p:nvGrpSpPr>
        <p:grpSpPr>
          <a:xfrm>
            <a:off x="995578" y="1635639"/>
            <a:ext cx="3203121" cy="2391334"/>
            <a:chOff x="559536" y="1603101"/>
            <a:chExt cx="3203121" cy="23913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F71B58-B6ED-BA40-B318-BBDBC764DDC1}"/>
                </a:ext>
              </a:extLst>
            </p:cNvPr>
            <p:cNvSpPr txBox="1"/>
            <p:nvPr/>
          </p:nvSpPr>
          <p:spPr>
            <a:xfrm>
              <a:off x="559536" y="1603101"/>
              <a:ext cx="3203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-150" dirty="0">
                  <a:solidFill>
                    <a:srgbClr val="53535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STEP1 : </a:t>
              </a:r>
              <a:r>
                <a:rPr lang="ko-KR" altLang="en-US" sz="1400" spc="-150" dirty="0">
                  <a:solidFill>
                    <a:srgbClr val="53535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분석에 도움이 되지 않는 열 제거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2024016-4EE0-9A73-12EA-F9E59A7C3820}"/>
                </a:ext>
              </a:extLst>
            </p:cNvPr>
            <p:cNvGrpSpPr/>
            <p:nvPr/>
          </p:nvGrpSpPr>
          <p:grpSpPr>
            <a:xfrm>
              <a:off x="1582751" y="2150055"/>
              <a:ext cx="1238597" cy="1455956"/>
              <a:chOff x="1582751" y="2150055"/>
              <a:chExt cx="1238597" cy="1455956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7F68509C-7AA1-E5D0-4E8C-01E48D5E1A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2751" y="2367414"/>
                <a:ext cx="1238597" cy="1238597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D0788D-0F60-7E20-D864-8F994B001317}"/>
                  </a:ext>
                </a:extLst>
              </p:cNvPr>
              <p:cNvSpPr txBox="1"/>
              <p:nvPr/>
            </p:nvSpPr>
            <p:spPr>
              <a:xfrm>
                <a:off x="2202049" y="2185556"/>
                <a:ext cx="4523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i="1" dirty="0">
                    <a:solidFill>
                      <a:srgbClr val="535353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?</a:t>
                </a:r>
                <a:endParaRPr lang="en-US" altLang="ko-KR" sz="1400" i="1" dirty="0">
                  <a:solidFill>
                    <a:srgbClr val="53535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D33771-FDDC-15DD-9391-ACA9BA6C0F45}"/>
                  </a:ext>
                </a:extLst>
              </p:cNvPr>
              <p:cNvSpPr txBox="1"/>
              <p:nvPr/>
            </p:nvSpPr>
            <p:spPr>
              <a:xfrm>
                <a:off x="2285538" y="2325100"/>
                <a:ext cx="4523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i="1" dirty="0">
                    <a:solidFill>
                      <a:srgbClr val="535353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?</a:t>
                </a:r>
                <a:endParaRPr lang="en-US" altLang="ko-KR" sz="1400" i="1" dirty="0">
                  <a:solidFill>
                    <a:srgbClr val="53535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1C3A14-0E13-A17A-17CC-0F20DFE92A17}"/>
                  </a:ext>
                </a:extLst>
              </p:cNvPr>
              <p:cNvSpPr txBox="1"/>
              <p:nvPr/>
            </p:nvSpPr>
            <p:spPr>
              <a:xfrm>
                <a:off x="2369027" y="2150055"/>
                <a:ext cx="4523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i="1" dirty="0">
                    <a:solidFill>
                      <a:srgbClr val="535353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?</a:t>
                </a:r>
                <a:endParaRPr lang="en-US" altLang="ko-KR" sz="1400" i="1" dirty="0">
                  <a:solidFill>
                    <a:srgbClr val="53535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8EB04D-1DD5-EBA2-4241-3979ECB6B9D4}"/>
                </a:ext>
              </a:extLst>
            </p:cNvPr>
            <p:cNvSpPr txBox="1"/>
            <p:nvPr/>
          </p:nvSpPr>
          <p:spPr>
            <a:xfrm>
              <a:off x="1745936" y="3732825"/>
              <a:ext cx="82586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spc="-150" dirty="0">
                  <a:solidFill>
                    <a:srgbClr val="535353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‘ Unnamed : 0 ‘</a:t>
              </a:r>
              <a:endParaRPr lang="ko-KR" altLang="en-US" sz="1100" spc="-150" dirty="0">
                <a:solidFill>
                  <a:srgbClr val="535353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48" name="이등변 삼각형 47">
            <a:extLst>
              <a:ext uri="{FF2B5EF4-FFF2-40B4-BE49-F238E27FC236}">
                <a16:creationId xmlns:a16="http://schemas.microsoft.com/office/drawing/2014/main" id="{D5B3AB00-B741-B8CD-BB3E-2DC3F0A55DC1}"/>
              </a:ext>
            </a:extLst>
          </p:cNvPr>
          <p:cNvSpPr/>
          <p:nvPr/>
        </p:nvSpPr>
        <p:spPr>
          <a:xfrm rot="5400000">
            <a:off x="4494434" y="2764439"/>
            <a:ext cx="155132" cy="133734"/>
          </a:xfrm>
          <a:prstGeom prst="triangle">
            <a:avLst/>
          </a:prstGeom>
          <a:solidFill>
            <a:srgbClr val="53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B362BD5F-AB72-3852-3676-0E1071906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46" y="2024079"/>
            <a:ext cx="665460" cy="2319322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A51E7AC5-A9FD-8A50-B6DD-84AA2C4CC976}"/>
              </a:ext>
            </a:extLst>
          </p:cNvPr>
          <p:cNvGrpSpPr/>
          <p:nvPr/>
        </p:nvGrpSpPr>
        <p:grpSpPr>
          <a:xfrm>
            <a:off x="5403466" y="1635639"/>
            <a:ext cx="1927130" cy="2391334"/>
            <a:chOff x="5403466" y="1635639"/>
            <a:chExt cx="1927130" cy="239133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E5D0F1-2DD6-7991-3E66-2AF42A093F05}"/>
                </a:ext>
              </a:extLst>
            </p:cNvPr>
            <p:cNvSpPr txBox="1"/>
            <p:nvPr/>
          </p:nvSpPr>
          <p:spPr>
            <a:xfrm>
              <a:off x="5403466" y="1635639"/>
              <a:ext cx="19271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-150" dirty="0">
                  <a:solidFill>
                    <a:srgbClr val="53535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STEP2 : </a:t>
              </a:r>
              <a:r>
                <a:rPr lang="ko-KR" altLang="en-US" sz="1400" spc="-150" dirty="0" err="1">
                  <a:solidFill>
                    <a:srgbClr val="53535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중복값</a:t>
              </a:r>
              <a:r>
                <a:rPr lang="ko-KR" altLang="en-US" sz="1400" spc="-150" dirty="0">
                  <a:solidFill>
                    <a:srgbClr val="53535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확인 </a:t>
              </a:r>
              <a:r>
                <a:rPr lang="en-US" altLang="ko-KR" sz="1400" spc="-150" dirty="0">
                  <a:solidFill>
                    <a:srgbClr val="53535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&amp; </a:t>
              </a:r>
              <a:r>
                <a:rPr lang="ko-KR" altLang="en-US" sz="1400" spc="-150" dirty="0">
                  <a:solidFill>
                    <a:srgbClr val="53535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제거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6D6209-354F-538A-8707-B48B8C8BAD3D}"/>
                </a:ext>
              </a:extLst>
            </p:cNvPr>
            <p:cNvSpPr txBox="1"/>
            <p:nvPr/>
          </p:nvSpPr>
          <p:spPr>
            <a:xfrm>
              <a:off x="5603665" y="3765363"/>
              <a:ext cx="162416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spc="-150" dirty="0">
                  <a:solidFill>
                    <a:srgbClr val="535353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‘  </a:t>
              </a:r>
              <a:r>
                <a:rPr lang="ko-KR" altLang="en-US" sz="1100" spc="-150" dirty="0">
                  <a:solidFill>
                    <a:srgbClr val="535353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모든 값이 같은 </a:t>
              </a:r>
              <a:r>
                <a:rPr lang="ko-KR" altLang="en-US" sz="1100" spc="-150" dirty="0" err="1">
                  <a:solidFill>
                    <a:srgbClr val="535353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중복값은</a:t>
              </a:r>
              <a:r>
                <a:rPr lang="ko-KR" altLang="en-US" sz="1100" spc="-150" dirty="0">
                  <a:solidFill>
                    <a:srgbClr val="535353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제거</a:t>
              </a:r>
              <a:r>
                <a:rPr lang="en-US" altLang="ko-KR" sz="1100" spc="-150" dirty="0">
                  <a:solidFill>
                    <a:srgbClr val="535353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‘</a:t>
              </a:r>
              <a:endParaRPr lang="ko-KR" altLang="en-US" sz="1100" spc="-150" dirty="0">
                <a:solidFill>
                  <a:srgbClr val="535353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D387E4D-6632-565D-AEA5-16771B4B90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2117" y="2388721"/>
              <a:ext cx="1249828" cy="1249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4" name="그림 53">
            <a:extLst>
              <a:ext uri="{FF2B5EF4-FFF2-40B4-BE49-F238E27FC236}">
                <a16:creationId xmlns:a16="http://schemas.microsoft.com/office/drawing/2014/main" id="{36B50B13-5AF3-8E4A-CBDF-2201987E3C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026" y="4299318"/>
            <a:ext cx="4429060" cy="5121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0769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32"/>
    </mc:Choice>
    <mc:Fallback>
      <p:transition spd="slow" advTm="25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824D6C-F805-4B82-BFEF-F1B064AE913E}"/>
              </a:ext>
            </a:extLst>
          </p:cNvPr>
          <p:cNvSpPr txBox="1"/>
          <p:nvPr/>
        </p:nvSpPr>
        <p:spPr>
          <a:xfrm>
            <a:off x="327661" y="509656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처리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89DE62-8B59-4B30-B8AF-D790B128C3FC}"/>
              </a:ext>
            </a:extLst>
          </p:cNvPr>
          <p:cNvSpPr txBox="1"/>
          <p:nvPr/>
        </p:nvSpPr>
        <p:spPr>
          <a:xfrm>
            <a:off x="387718" y="47560"/>
            <a:ext cx="6078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3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EB6C2-A105-96D4-783D-16FDAF5E4AFB}"/>
              </a:ext>
            </a:extLst>
          </p:cNvPr>
          <p:cNvSpPr/>
          <p:nvPr/>
        </p:nvSpPr>
        <p:spPr>
          <a:xfrm>
            <a:off x="99061" y="-5296"/>
            <a:ext cx="228600" cy="965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03269-C395-1324-5CE5-16967452DD37}"/>
              </a:ext>
            </a:extLst>
          </p:cNvPr>
          <p:cNvGrpSpPr/>
          <p:nvPr/>
        </p:nvGrpSpPr>
        <p:grpSpPr>
          <a:xfrm>
            <a:off x="1396329" y="1635639"/>
            <a:ext cx="2401619" cy="2391334"/>
            <a:chOff x="960287" y="1603101"/>
            <a:chExt cx="2401619" cy="23913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F71B58-B6ED-BA40-B318-BBDBC764DDC1}"/>
                </a:ext>
              </a:extLst>
            </p:cNvPr>
            <p:cNvSpPr txBox="1"/>
            <p:nvPr/>
          </p:nvSpPr>
          <p:spPr>
            <a:xfrm>
              <a:off x="960287" y="1603101"/>
              <a:ext cx="24016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-150" dirty="0">
                  <a:solidFill>
                    <a:srgbClr val="53535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STEP3 : </a:t>
              </a:r>
              <a:r>
                <a:rPr lang="ko-KR" altLang="en-US" sz="1400" spc="-150" dirty="0" err="1">
                  <a:solidFill>
                    <a:srgbClr val="53535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결측치</a:t>
              </a:r>
              <a:r>
                <a:rPr lang="ko-KR" altLang="en-US" sz="1400" spc="-150" dirty="0">
                  <a:solidFill>
                    <a:srgbClr val="53535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확인 </a:t>
              </a:r>
              <a:r>
                <a:rPr lang="en-US" altLang="ko-KR" sz="1400" spc="-150" dirty="0">
                  <a:solidFill>
                    <a:srgbClr val="53535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&amp; </a:t>
              </a:r>
              <a:r>
                <a:rPr lang="ko-KR" altLang="en-US" sz="1400" spc="-150" dirty="0">
                  <a:solidFill>
                    <a:srgbClr val="53535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수정 </a:t>
              </a:r>
              <a:r>
                <a:rPr lang="en-US" altLang="ko-KR" sz="1400" spc="-150" dirty="0">
                  <a:solidFill>
                    <a:srgbClr val="53535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or </a:t>
              </a:r>
              <a:r>
                <a:rPr lang="ko-KR" altLang="en-US" sz="1400" spc="-150" dirty="0">
                  <a:solidFill>
                    <a:srgbClr val="53535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제거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2024016-4EE0-9A73-12EA-F9E59A7C3820}"/>
                </a:ext>
              </a:extLst>
            </p:cNvPr>
            <p:cNvGrpSpPr/>
            <p:nvPr/>
          </p:nvGrpSpPr>
          <p:grpSpPr>
            <a:xfrm>
              <a:off x="1582751" y="2150055"/>
              <a:ext cx="1238597" cy="1455956"/>
              <a:chOff x="1582751" y="2150055"/>
              <a:chExt cx="1238597" cy="1455956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7F68509C-7AA1-E5D0-4E8C-01E48D5E1A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2751" y="2367414"/>
                <a:ext cx="1238597" cy="1238597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0D0788D-0F60-7E20-D864-8F994B001317}"/>
                  </a:ext>
                </a:extLst>
              </p:cNvPr>
              <p:cNvSpPr txBox="1"/>
              <p:nvPr/>
            </p:nvSpPr>
            <p:spPr>
              <a:xfrm>
                <a:off x="2202049" y="2185556"/>
                <a:ext cx="4523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i="1" dirty="0">
                    <a:solidFill>
                      <a:srgbClr val="535353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?</a:t>
                </a:r>
                <a:endParaRPr lang="en-US" altLang="ko-KR" sz="1400" i="1" dirty="0">
                  <a:solidFill>
                    <a:srgbClr val="53535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DD33771-FDDC-15DD-9391-ACA9BA6C0F45}"/>
                  </a:ext>
                </a:extLst>
              </p:cNvPr>
              <p:cNvSpPr txBox="1"/>
              <p:nvPr/>
            </p:nvSpPr>
            <p:spPr>
              <a:xfrm>
                <a:off x="2285538" y="2325100"/>
                <a:ext cx="4523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i="1" dirty="0">
                    <a:solidFill>
                      <a:srgbClr val="535353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!</a:t>
                </a:r>
                <a:endParaRPr lang="en-US" altLang="ko-KR" sz="1400" i="1" dirty="0">
                  <a:solidFill>
                    <a:srgbClr val="53535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1C3A14-0E13-A17A-17CC-0F20DFE92A17}"/>
                  </a:ext>
                </a:extLst>
              </p:cNvPr>
              <p:cNvSpPr txBox="1"/>
              <p:nvPr/>
            </p:nvSpPr>
            <p:spPr>
              <a:xfrm>
                <a:off x="2369027" y="2150055"/>
                <a:ext cx="45232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i="1" dirty="0">
                    <a:solidFill>
                      <a:srgbClr val="535353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?</a:t>
                </a:r>
                <a:endParaRPr lang="en-US" altLang="ko-KR" sz="1400" i="1" dirty="0">
                  <a:solidFill>
                    <a:srgbClr val="53535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8EB04D-1DD5-EBA2-4241-3979ECB6B9D4}"/>
                </a:ext>
              </a:extLst>
            </p:cNvPr>
            <p:cNvSpPr txBox="1"/>
            <p:nvPr/>
          </p:nvSpPr>
          <p:spPr>
            <a:xfrm>
              <a:off x="1157642" y="3732825"/>
              <a:ext cx="200247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spc="-150" dirty="0">
                  <a:solidFill>
                    <a:srgbClr val="535353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‘ </a:t>
              </a:r>
              <a:r>
                <a:rPr lang="ko-KR" altLang="en-US" sz="1100" spc="-150" dirty="0">
                  <a:solidFill>
                    <a:srgbClr val="535353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만육천개의 데이터 중 </a:t>
              </a:r>
              <a:r>
                <a:rPr lang="en-US" altLang="ko-KR" sz="1100" spc="-150" dirty="0">
                  <a:solidFill>
                    <a:srgbClr val="535353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356</a:t>
              </a:r>
              <a:r>
                <a:rPr lang="ko-KR" altLang="en-US" sz="1100" spc="-150" dirty="0">
                  <a:solidFill>
                    <a:srgbClr val="535353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개의 데이터</a:t>
              </a:r>
              <a:r>
                <a:rPr lang="en-US" altLang="ko-KR" sz="1100" spc="-150" dirty="0">
                  <a:solidFill>
                    <a:srgbClr val="535353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‘</a:t>
              </a:r>
              <a:endParaRPr lang="ko-KR" altLang="en-US" sz="1100" spc="-150" dirty="0">
                <a:solidFill>
                  <a:srgbClr val="535353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sp>
        <p:nvSpPr>
          <p:cNvPr id="48" name="이등변 삼각형 47">
            <a:extLst>
              <a:ext uri="{FF2B5EF4-FFF2-40B4-BE49-F238E27FC236}">
                <a16:creationId xmlns:a16="http://schemas.microsoft.com/office/drawing/2014/main" id="{D5B3AB00-B741-B8CD-BB3E-2DC3F0A55DC1}"/>
              </a:ext>
            </a:extLst>
          </p:cNvPr>
          <p:cNvSpPr/>
          <p:nvPr/>
        </p:nvSpPr>
        <p:spPr>
          <a:xfrm rot="5400000">
            <a:off x="4494434" y="2764439"/>
            <a:ext cx="155132" cy="133734"/>
          </a:xfrm>
          <a:prstGeom prst="triangle">
            <a:avLst/>
          </a:prstGeom>
          <a:solidFill>
            <a:srgbClr val="5353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408FB15-E386-EC69-054F-87EB53C7DF60}"/>
              </a:ext>
            </a:extLst>
          </p:cNvPr>
          <p:cNvGrpSpPr/>
          <p:nvPr/>
        </p:nvGrpSpPr>
        <p:grpSpPr>
          <a:xfrm>
            <a:off x="5526096" y="1603101"/>
            <a:ext cx="1972015" cy="2391334"/>
            <a:chOff x="5952816" y="1603101"/>
            <a:chExt cx="1972015" cy="23913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B6F082-DDBF-5472-F0E4-DC601DB9CECC}"/>
                </a:ext>
              </a:extLst>
            </p:cNvPr>
            <p:cNvSpPr txBox="1"/>
            <p:nvPr/>
          </p:nvSpPr>
          <p:spPr>
            <a:xfrm>
              <a:off x="5952816" y="1603101"/>
              <a:ext cx="19720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spc="-150" dirty="0">
                  <a:solidFill>
                    <a:srgbClr val="53535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STEP4 : </a:t>
              </a:r>
              <a:r>
                <a:rPr lang="ko-KR" altLang="en-US" sz="1400" spc="-150" dirty="0">
                  <a:solidFill>
                    <a:srgbClr val="53535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데이터 </a:t>
              </a:r>
              <a:r>
                <a:rPr lang="ko-KR" altLang="en-US" sz="1400" spc="-150" dirty="0" err="1">
                  <a:solidFill>
                    <a:srgbClr val="53535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이상값</a:t>
              </a:r>
              <a:r>
                <a:rPr lang="ko-KR" altLang="en-US" sz="1400" spc="-150" dirty="0">
                  <a:solidFill>
                    <a:srgbClr val="535353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처리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85F2F4D-90DC-645D-80FD-3C5760AA9FF8}"/>
                </a:ext>
              </a:extLst>
            </p:cNvPr>
            <p:cNvGrpSpPr/>
            <p:nvPr/>
          </p:nvGrpSpPr>
          <p:grpSpPr>
            <a:xfrm>
              <a:off x="6327544" y="2165066"/>
              <a:ext cx="1238597" cy="1440945"/>
              <a:chOff x="6327544" y="2165066"/>
              <a:chExt cx="1238597" cy="144094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98087772-E3FC-259A-EA1B-5944B581A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7544" y="2367414"/>
                <a:ext cx="1238597" cy="1238597"/>
              </a:xfrm>
              <a:prstGeom prst="rect">
                <a:avLst/>
              </a:prstGeom>
            </p:spPr>
          </p:pic>
          <p:pic>
            <p:nvPicPr>
              <p:cNvPr id="13" name="그림 12" descr="옅은이(가) 표시된 사진&#10;&#10;자동 생성된 설명">
                <a:extLst>
                  <a:ext uri="{FF2B5EF4-FFF2-40B4-BE49-F238E27FC236}">
                    <a16:creationId xmlns:a16="http://schemas.microsoft.com/office/drawing/2014/main" id="{A2E0B519-972C-88B2-71EE-C18E04659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813153">
                <a:off x="7071034" y="2165066"/>
                <a:ext cx="298680" cy="29868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7CB5672-F141-F3CB-8857-DEF0AB59B8AD}"/>
                </a:ext>
              </a:extLst>
            </p:cNvPr>
            <p:cNvSpPr txBox="1"/>
            <p:nvPr/>
          </p:nvSpPr>
          <p:spPr>
            <a:xfrm>
              <a:off x="6340752" y="3732825"/>
              <a:ext cx="121219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spc="-150" dirty="0">
                  <a:solidFill>
                    <a:srgbClr val="535353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‘  </a:t>
              </a:r>
              <a:r>
                <a:rPr lang="ko-KR" altLang="en-US" sz="1100" spc="-150" dirty="0">
                  <a:solidFill>
                    <a:srgbClr val="535353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날짜 데이터</a:t>
              </a:r>
              <a:r>
                <a:rPr lang="en-US" altLang="ko-KR" sz="1100" spc="-150" dirty="0">
                  <a:solidFill>
                    <a:srgbClr val="535353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, </a:t>
              </a:r>
              <a:r>
                <a:rPr lang="ko-KR" altLang="en-US" sz="1100" spc="-150" dirty="0">
                  <a:solidFill>
                    <a:srgbClr val="535353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출고량  </a:t>
              </a:r>
              <a:r>
                <a:rPr lang="en-US" altLang="ko-KR" sz="1100" spc="-150" dirty="0">
                  <a:solidFill>
                    <a:srgbClr val="535353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‘</a:t>
              </a:r>
              <a:endParaRPr lang="ko-KR" altLang="en-US" sz="1100" spc="-150" dirty="0">
                <a:solidFill>
                  <a:srgbClr val="535353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D7279659-C7C6-B1F2-915A-3AAE311351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58" y="4153787"/>
            <a:ext cx="1073452" cy="123859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FA41EDB-2EA3-37C2-FC19-4AD15644FD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3551" b="-2942"/>
          <a:stretch/>
        </p:blipFill>
        <p:spPr>
          <a:xfrm>
            <a:off x="5267727" y="4072796"/>
            <a:ext cx="2643434" cy="45181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6D68A30-D88F-141C-06B9-64F44EE85C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5267727" y="4646559"/>
            <a:ext cx="2643434" cy="7458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6337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069"/>
    </mc:Choice>
    <mc:Fallback>
      <p:transition spd="slow" advTm="840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63">
            <a:extLst>
              <a:ext uri="{FF2B5EF4-FFF2-40B4-BE49-F238E27FC236}">
                <a16:creationId xmlns:a16="http://schemas.microsoft.com/office/drawing/2014/main" id="{68B22AA6-2608-CEC0-6322-1F1E9BC85F2E}"/>
              </a:ext>
            </a:extLst>
          </p:cNvPr>
          <p:cNvSpPr/>
          <p:nvPr/>
        </p:nvSpPr>
        <p:spPr>
          <a:xfrm>
            <a:off x="1994258" y="1598351"/>
            <a:ext cx="2178803" cy="307778"/>
          </a:xfrm>
          <a:custGeom>
            <a:avLst/>
            <a:gdLst>
              <a:gd name="connsiteX0" fmla="*/ 0 w 2984745"/>
              <a:gd name="connsiteY0" fmla="*/ 0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0 w 2984745"/>
              <a:gd name="connsiteY4" fmla="*/ 0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84745 w 2984745"/>
              <a:gd name="connsiteY2" fmla="*/ 307778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  <a:gd name="connsiteX0" fmla="*/ 119063 w 2984745"/>
              <a:gd name="connsiteY0" fmla="*/ 33338 h 307778"/>
              <a:gd name="connsiteX1" fmla="*/ 2984745 w 2984745"/>
              <a:gd name="connsiteY1" fmla="*/ 0 h 307778"/>
              <a:gd name="connsiteX2" fmla="*/ 2908545 w 2984745"/>
              <a:gd name="connsiteY2" fmla="*/ 264915 h 307778"/>
              <a:gd name="connsiteX3" fmla="*/ 0 w 2984745"/>
              <a:gd name="connsiteY3" fmla="*/ 307778 h 307778"/>
              <a:gd name="connsiteX4" fmla="*/ 119063 w 2984745"/>
              <a:gd name="connsiteY4" fmla="*/ 33338 h 30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4745" h="307778">
                <a:moveTo>
                  <a:pt x="119063" y="33338"/>
                </a:moveTo>
                <a:lnTo>
                  <a:pt x="2984745" y="0"/>
                </a:lnTo>
                <a:lnTo>
                  <a:pt x="2908545" y="264915"/>
                </a:lnTo>
                <a:lnTo>
                  <a:pt x="0" y="307778"/>
                </a:lnTo>
                <a:lnTo>
                  <a:pt x="119063" y="33338"/>
                </a:lnTo>
                <a:close/>
              </a:path>
            </a:pathLst>
          </a:custGeom>
          <a:solidFill>
            <a:srgbClr val="FFC0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824D6C-F805-4B82-BFEF-F1B064AE913E}"/>
              </a:ext>
            </a:extLst>
          </p:cNvPr>
          <p:cNvSpPr txBox="1"/>
          <p:nvPr/>
        </p:nvSpPr>
        <p:spPr>
          <a:xfrm>
            <a:off x="327661" y="509656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처리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89DE62-8B59-4B30-B8AF-D790B128C3FC}"/>
              </a:ext>
            </a:extLst>
          </p:cNvPr>
          <p:cNvSpPr txBox="1"/>
          <p:nvPr/>
        </p:nvSpPr>
        <p:spPr>
          <a:xfrm>
            <a:off x="387718" y="47560"/>
            <a:ext cx="6078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3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EB6C2-A105-96D4-783D-16FDAF5E4AFB}"/>
              </a:ext>
            </a:extLst>
          </p:cNvPr>
          <p:cNvSpPr/>
          <p:nvPr/>
        </p:nvSpPr>
        <p:spPr>
          <a:xfrm>
            <a:off x="99061" y="-5296"/>
            <a:ext cx="228600" cy="965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7ACBE0-DE02-0DC9-1270-39E7D4B47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8" y="3041560"/>
            <a:ext cx="8056683" cy="18169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3FEF92-066E-00B7-CDDE-DED63313EC95}"/>
              </a:ext>
            </a:extLst>
          </p:cNvPr>
          <p:cNvSpPr txBox="1"/>
          <p:nvPr/>
        </p:nvSpPr>
        <p:spPr>
          <a:xfrm>
            <a:off x="1995349" y="1598351"/>
            <a:ext cx="2178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-150" dirty="0">
                <a:solidFill>
                  <a:srgbClr val="53535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GOAL : </a:t>
            </a:r>
            <a:r>
              <a:rPr lang="ko-KR" altLang="en-US" sz="14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데이터를 얻는다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90F10FE-7D7F-11AC-5405-C91309BBE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911" y="1382456"/>
            <a:ext cx="1238597" cy="1238597"/>
          </a:xfrm>
          <a:prstGeom prst="rect">
            <a:avLst/>
          </a:prstGeom>
        </p:spPr>
      </p:pic>
      <p:pic>
        <p:nvPicPr>
          <p:cNvPr id="32" name="그래픽 31" descr="게임 컨트롤러">
            <a:extLst>
              <a:ext uri="{FF2B5EF4-FFF2-40B4-BE49-F238E27FC236}">
                <a16:creationId xmlns:a16="http://schemas.microsoft.com/office/drawing/2014/main" id="{7771D7BB-F8CA-8C43-580E-C2E57AFF1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7228" y="982177"/>
            <a:ext cx="390752" cy="39075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489C5EA-AB03-14A8-FC2A-9571BB32CADD}"/>
              </a:ext>
            </a:extLst>
          </p:cNvPr>
          <p:cNvSpPr txBox="1"/>
          <p:nvPr/>
        </p:nvSpPr>
        <p:spPr>
          <a:xfrm>
            <a:off x="6584589" y="982177"/>
            <a:ext cx="452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i="1" dirty="0">
                <a:solidFill>
                  <a:srgbClr val="53535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  <a:endParaRPr lang="en-US" altLang="ko-KR" sz="1400" i="1" dirty="0">
              <a:solidFill>
                <a:srgbClr val="535353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1885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35"/>
    </mc:Choice>
    <mc:Fallback>
      <p:transition spd="slow" advTm="873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824D6C-F805-4B82-BFEF-F1B064AE913E}"/>
              </a:ext>
            </a:extLst>
          </p:cNvPr>
          <p:cNvSpPr txBox="1"/>
          <p:nvPr/>
        </p:nvSpPr>
        <p:spPr>
          <a:xfrm>
            <a:off x="327661" y="509656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89DE62-8B59-4B30-B8AF-D790B128C3FC}"/>
              </a:ext>
            </a:extLst>
          </p:cNvPr>
          <p:cNvSpPr txBox="1"/>
          <p:nvPr/>
        </p:nvSpPr>
        <p:spPr>
          <a:xfrm>
            <a:off x="387718" y="47560"/>
            <a:ext cx="6078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3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EB6C2-A105-96D4-783D-16FDAF5E4AFB}"/>
              </a:ext>
            </a:extLst>
          </p:cNvPr>
          <p:cNvSpPr/>
          <p:nvPr/>
        </p:nvSpPr>
        <p:spPr>
          <a:xfrm>
            <a:off x="99061" y="-5296"/>
            <a:ext cx="228600" cy="965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02CCF1-CA78-270E-82E9-3AB9788B5B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0"/>
          <a:stretch/>
        </p:blipFill>
        <p:spPr>
          <a:xfrm>
            <a:off x="1842287" y="1032014"/>
            <a:ext cx="5703824" cy="35969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4A4940-9E92-C0BE-B94B-D8599DD7D1B9}"/>
              </a:ext>
            </a:extLst>
          </p:cNvPr>
          <p:cNvSpPr txBox="1"/>
          <p:nvPr/>
        </p:nvSpPr>
        <p:spPr>
          <a:xfrm>
            <a:off x="1842287" y="601558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E822F87-653F-9B86-3527-0A378620B1D4}"/>
              </a:ext>
            </a:extLst>
          </p:cNvPr>
          <p:cNvGrpSpPr/>
          <p:nvPr/>
        </p:nvGrpSpPr>
        <p:grpSpPr>
          <a:xfrm>
            <a:off x="1212349" y="4517320"/>
            <a:ext cx="1252026" cy="317193"/>
            <a:chOff x="1395229" y="4391763"/>
            <a:chExt cx="1252026" cy="317193"/>
          </a:xfrm>
        </p:grpSpPr>
        <p:sp>
          <p:nvSpPr>
            <p:cNvPr id="13" name="직사각형 63">
              <a:extLst>
                <a:ext uri="{FF2B5EF4-FFF2-40B4-BE49-F238E27FC236}">
                  <a16:creationId xmlns:a16="http://schemas.microsoft.com/office/drawing/2014/main" id="{73602DE4-4546-97BF-0AF4-CC6B190938B7}"/>
                </a:ext>
              </a:extLst>
            </p:cNvPr>
            <p:cNvSpPr/>
            <p:nvPr/>
          </p:nvSpPr>
          <p:spPr>
            <a:xfrm>
              <a:off x="1408658" y="4401178"/>
              <a:ext cx="1238597" cy="307778"/>
            </a:xfrm>
            <a:custGeom>
              <a:avLst/>
              <a:gdLst>
                <a:gd name="connsiteX0" fmla="*/ 0 w 2984745"/>
                <a:gd name="connsiteY0" fmla="*/ 0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0 w 2984745"/>
                <a:gd name="connsiteY4" fmla="*/ 0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84745 w 2984745"/>
                <a:gd name="connsiteY2" fmla="*/ 307778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  <a:gd name="connsiteX0" fmla="*/ 119063 w 2984745"/>
                <a:gd name="connsiteY0" fmla="*/ 33338 h 307778"/>
                <a:gd name="connsiteX1" fmla="*/ 2984745 w 2984745"/>
                <a:gd name="connsiteY1" fmla="*/ 0 h 307778"/>
                <a:gd name="connsiteX2" fmla="*/ 2908545 w 2984745"/>
                <a:gd name="connsiteY2" fmla="*/ 264915 h 307778"/>
                <a:gd name="connsiteX3" fmla="*/ 0 w 2984745"/>
                <a:gd name="connsiteY3" fmla="*/ 307778 h 307778"/>
                <a:gd name="connsiteX4" fmla="*/ 119063 w 2984745"/>
                <a:gd name="connsiteY4" fmla="*/ 33338 h 30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4745" h="307778">
                  <a:moveTo>
                    <a:pt x="119063" y="33338"/>
                  </a:moveTo>
                  <a:lnTo>
                    <a:pt x="2984745" y="0"/>
                  </a:lnTo>
                  <a:lnTo>
                    <a:pt x="2908545" y="264915"/>
                  </a:lnTo>
                  <a:lnTo>
                    <a:pt x="0" y="307778"/>
                  </a:lnTo>
                  <a:lnTo>
                    <a:pt x="119063" y="33338"/>
                  </a:lnTo>
                  <a:close/>
                </a:path>
              </a:pathLst>
            </a:custGeom>
            <a:solidFill>
              <a:srgbClr val="FFC000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8F8218-C249-F5E9-68C6-808B2F97F51F}"/>
                </a:ext>
              </a:extLst>
            </p:cNvPr>
            <p:cNvSpPr txBox="1"/>
            <p:nvPr/>
          </p:nvSpPr>
          <p:spPr>
            <a:xfrm>
              <a:off x="1395229" y="4391763"/>
              <a:ext cx="11881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i="1" dirty="0">
                  <a:solidFill>
                    <a:srgbClr val="535353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Description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BAF9B7B-0984-22EF-75C0-80603805D0F4}"/>
              </a:ext>
            </a:extLst>
          </p:cNvPr>
          <p:cNvSpPr txBox="1"/>
          <p:nvPr/>
        </p:nvSpPr>
        <p:spPr>
          <a:xfrm>
            <a:off x="1385528" y="4891347"/>
            <a:ext cx="7301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지역별 출고량을 기준으로 어떤 장르를 선호하는지 파악할 수 있다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북미지역만 너무 두드러지게 보이므로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각 나라별로 어떤 장르의 출고량이 </a:t>
            </a:r>
            <a:r>
              <a:rPr lang="ko-KR" altLang="en-US" sz="1400" dirty="0" err="1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많은지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살펴보기로 한다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407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961"/>
    </mc:Choice>
    <mc:Fallback>
      <p:transition spd="slow" advTm="2896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824D6C-F805-4B82-BFEF-F1B064AE913E}"/>
              </a:ext>
            </a:extLst>
          </p:cNvPr>
          <p:cNvSpPr txBox="1"/>
          <p:nvPr/>
        </p:nvSpPr>
        <p:spPr>
          <a:xfrm>
            <a:off x="327661" y="509656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89DE62-8B59-4B30-B8AF-D790B128C3FC}"/>
              </a:ext>
            </a:extLst>
          </p:cNvPr>
          <p:cNvSpPr txBox="1"/>
          <p:nvPr/>
        </p:nvSpPr>
        <p:spPr>
          <a:xfrm>
            <a:off x="387718" y="47560"/>
            <a:ext cx="6078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3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BEB6C2-A105-96D4-783D-16FDAF5E4AFB}"/>
              </a:ext>
            </a:extLst>
          </p:cNvPr>
          <p:cNvSpPr/>
          <p:nvPr/>
        </p:nvSpPr>
        <p:spPr>
          <a:xfrm>
            <a:off x="99061" y="-5296"/>
            <a:ext cx="228600" cy="96541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555FA6A-FA95-1F51-5EE3-84D96ABC2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59" y="1482821"/>
            <a:ext cx="4377685" cy="316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0B9777F-4374-5D1F-0D3D-C92AB3EE0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35" y="1308362"/>
            <a:ext cx="3523847" cy="352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744CBC-676A-85B3-3090-3258BDC57784}"/>
              </a:ext>
            </a:extLst>
          </p:cNvPr>
          <p:cNvSpPr txBox="1"/>
          <p:nvPr/>
        </p:nvSpPr>
        <p:spPr>
          <a:xfrm>
            <a:off x="1953209" y="4907166"/>
            <a:ext cx="5237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Action, Sports, Shooter </a:t>
            </a:r>
            <a:r>
              <a:rPr lang="ko-KR" altLang="en-US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출고량이 많은 것을 확인할 수 있다</a:t>
            </a:r>
            <a:r>
              <a:rPr lang="en-US" altLang="ko-KR" sz="1400" dirty="0">
                <a:solidFill>
                  <a:srgbClr val="535353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217AF8-566C-1C86-280A-0A9776E253BF}"/>
              </a:ext>
            </a:extLst>
          </p:cNvPr>
          <p:cNvSpPr txBox="1"/>
          <p:nvPr/>
        </p:nvSpPr>
        <p:spPr>
          <a:xfrm>
            <a:off x="932715" y="175719"/>
            <a:ext cx="405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FFC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-1</a:t>
            </a:r>
            <a:endParaRPr lang="ko-KR" altLang="en-US" sz="2000" spc="-150" dirty="0">
              <a:solidFill>
                <a:srgbClr val="FFC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35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59"/>
    </mc:Choice>
    <mc:Fallback>
      <p:transition spd="slow" advTm="9159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2.6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1433</TotalTime>
  <Words>658</Words>
  <Application>Microsoft Office PowerPoint</Application>
  <PresentationFormat>사용자 지정</PresentationFormat>
  <Paragraphs>153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Arial</vt:lpstr>
      <vt:lpstr>Calibri</vt:lpstr>
      <vt:lpstr>Noto Sans CJK KR Black</vt:lpstr>
      <vt:lpstr>나눔스퀘어 Light</vt:lpstr>
      <vt:lpstr>에스코어 드림 6 Bold</vt:lpstr>
      <vt:lpstr>Calibri Light</vt:lpstr>
      <vt:lpstr>나눔스퀘어 ExtraBold</vt:lpstr>
      <vt:lpstr>나눔스퀘어</vt:lpstr>
      <vt:lpstr>Apple SD Gothic Neo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김윤현</dc:creator>
  <cp:lastModifiedBy>김 민주</cp:lastModifiedBy>
  <cp:revision>92</cp:revision>
  <dcterms:created xsi:type="dcterms:W3CDTF">2019-10-06T04:49:01Z</dcterms:created>
  <dcterms:modified xsi:type="dcterms:W3CDTF">2023-01-04T06:51:27Z</dcterms:modified>
</cp:coreProperties>
</file>